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  <p:sldMasterId id="2147483652" r:id="rId3"/>
    <p:sldMasterId id="2147483654" r:id="rId4"/>
  </p:sldMasterIdLst>
  <p:handoutMasterIdLst>
    <p:handoutMasterId r:id="rId8"/>
  </p:handoutMasterIdLst>
  <p:sldIdLst>
    <p:sldId id="256" r:id="rId5"/>
    <p:sldId id="329" r:id="rId6"/>
    <p:sldId id="311" r:id="rId7"/>
  </p:sldIdLst>
  <p:sldSz cx="10693400" cy="7561263"/>
  <p:notesSz cx="6797675" cy="9926638"/>
  <p:defaultTextStyle>
    <a:defPPr>
      <a:defRPr lang="ko-KR"/>
    </a:defPPr>
    <a:lvl1pPr marL="0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497845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995690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493535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1991380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489225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2987070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484916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3982761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" userDrawn="1">
          <p15:clr>
            <a:srgbClr val="A4A3A4"/>
          </p15:clr>
        </p15:guide>
        <p15:guide id="2" pos="33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4C82"/>
    <a:srgbClr val="0A223C"/>
    <a:srgbClr val="4368D1"/>
    <a:srgbClr val="EF7B1B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DBED569-4797-4DF1-A0F4-6AAB3CD982D8}" styleName="밝은 스타일 3 - 강조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55" autoAdjust="0"/>
    <p:restoredTop sz="94660"/>
  </p:normalViewPr>
  <p:slideViewPr>
    <p:cSldViewPr>
      <p:cViewPr varScale="1">
        <p:scale>
          <a:sx n="109" d="100"/>
          <a:sy n="109" d="100"/>
        </p:scale>
        <p:origin x="1572" y="108"/>
      </p:cViewPr>
      <p:guideLst>
        <p:guide orient="horz" pos="431"/>
        <p:guide pos="336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444B45-8984-4465-B22A-43438415DD48}" type="datetimeFigureOut">
              <a:rPr lang="ko-KR" altLang="en-US" smtClean="0"/>
              <a:pPr/>
              <a:t>2024-08-27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75E60F-0C86-481F-88DD-77DACFA4C9C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50280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95690" rtl="0" eaLnBrk="1" latinLnBrk="1" hangingPunct="1"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3384" indent="-373384" algn="l" defTabSz="995690" rtl="0" eaLnBrk="1" latinLnBrk="1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8998" indent="-311153" algn="l" defTabSz="995690" rtl="0" eaLnBrk="1" latinLnBrk="1" hangingPunct="1">
        <a:spcBef>
          <a:spcPct val="20000"/>
        </a:spcBef>
        <a:buFont typeface="Arial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4461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42458" indent="-248923" algn="l" defTabSz="995690" rtl="0" eaLnBrk="1" latinLnBrk="1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40303" indent="-248923" algn="l" defTabSz="995690" rtl="0" eaLnBrk="1" latinLnBrk="1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38148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99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838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168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84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69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53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38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922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707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916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761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목차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329"/>
            <a:ext cx="10693400" cy="756060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내용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329"/>
            <a:ext cx="10693400" cy="756060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1" hangingPunct="1">
        <a:spcBef>
          <a:spcPct val="0"/>
        </a:spcBef>
        <a:buNone/>
        <a:defRPr sz="20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204C8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image" Target="../media/image6.png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jpe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4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큐센텍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14775" y="6311716"/>
            <a:ext cx="1863850" cy="613401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1242244" y="2345630"/>
            <a:ext cx="8183342" cy="819150"/>
          </a:xfrm>
          <a:prstGeom prst="rect">
            <a:avLst/>
          </a:prstGeom>
          <a:solidFill>
            <a:schemeClr val="bg1">
              <a:lumMod val="85000"/>
            </a:schemeClr>
          </a:solidFill>
          <a:ln w="444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>
                <a:solidFill>
                  <a:schemeClr val="tx1"/>
                </a:solidFill>
                <a:latin typeface="Arial Rounded MT Bold" panose="020F0704030504030204" pitchFamily="34" charset="0"/>
              </a:rPr>
              <a:t>전류신호</a:t>
            </a:r>
            <a:r>
              <a:rPr lang="ko-KR" altLang="en-US" dirty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r>
              <a:rPr lang="ko-KR" altLang="en-US" dirty="0" err="1">
                <a:solidFill>
                  <a:schemeClr val="tx1"/>
                </a:solidFill>
                <a:latin typeface="Arial Rounded MT Bold" panose="020F0704030504030204" pitchFamily="34" charset="0"/>
              </a:rPr>
              <a:t>패턴분석</a:t>
            </a:r>
            <a:r>
              <a:rPr lang="en-US" altLang="ko-KR" dirty="0">
                <a:solidFill>
                  <a:schemeClr val="tx1"/>
                </a:solidFill>
                <a:latin typeface="Arial Rounded MT Bold" panose="020F0704030504030204" pitchFamily="34" charset="0"/>
              </a:rPr>
              <a:t>(NILM)</a:t>
            </a:r>
            <a:r>
              <a:rPr lang="ko-KR" altLang="en-US" dirty="0">
                <a:solidFill>
                  <a:schemeClr val="tx1"/>
                </a:solidFill>
                <a:latin typeface="Arial Rounded MT Bold" panose="020F0704030504030204" pitchFamily="34" charset="0"/>
              </a:rPr>
              <a:t>기반 </a:t>
            </a:r>
            <a:r>
              <a:rPr lang="en-US" altLang="ko-KR" dirty="0">
                <a:solidFill>
                  <a:schemeClr val="tx1"/>
                </a:solidFill>
                <a:latin typeface="Arial Rounded MT Bold" panose="020F0704030504030204" pitchFamily="34" charset="0"/>
              </a:rPr>
              <a:t>FA</a:t>
            </a:r>
            <a:r>
              <a:rPr lang="ko-KR" altLang="en-US" dirty="0">
                <a:solidFill>
                  <a:schemeClr val="tx1"/>
                </a:solidFill>
                <a:latin typeface="Arial Rounded MT Bold" panose="020F0704030504030204" pitchFamily="34" charset="0"/>
              </a:rPr>
              <a:t>설비 운영관리 시스템</a:t>
            </a:r>
            <a:endParaRPr lang="en-US" altLang="ko-KR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338588" y="6643856"/>
            <a:ext cx="1863824" cy="562521"/>
          </a:xfrm>
          <a:prstGeom prst="rect">
            <a:avLst/>
          </a:prstGeom>
          <a:noFill/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Arial Rounded MT Bold" panose="020F0704030504030204" pitchFamily="34" charset="0"/>
              </a:rPr>
              <a:t>㈜</a:t>
            </a:r>
            <a:r>
              <a:rPr lang="ko-KR" altLang="en-US" dirty="0" err="1">
                <a:solidFill>
                  <a:schemeClr val="tx1"/>
                </a:solidFill>
                <a:latin typeface="Arial Rounded MT Bold" panose="020F0704030504030204" pitchFamily="34" charset="0"/>
              </a:rPr>
              <a:t>큐센텍</a:t>
            </a:r>
            <a:endParaRPr lang="ko-KR" altLang="en-US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그림 43" descr="바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6140" y="856109"/>
            <a:ext cx="9711208" cy="476250"/>
          </a:xfrm>
          <a:prstGeom prst="rect">
            <a:avLst/>
          </a:prstGeom>
        </p:spPr>
      </p:pic>
      <p:sp>
        <p:nvSpPr>
          <p:cNvPr id="3" name="제목 2"/>
          <p:cNvSpPr>
            <a:spLocks noGrp="1"/>
          </p:cNvSpPr>
          <p:nvPr>
            <p:ph type="title" idx="4294967295"/>
          </p:nvPr>
        </p:nvSpPr>
        <p:spPr>
          <a:xfrm>
            <a:off x="306140" y="252239"/>
            <a:ext cx="5544616" cy="36004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altLang="ko-KR" spc="-50" dirty="0">
                <a:latin typeface="HY헤드라인M" pitchFamily="18" charset="-127"/>
                <a:ea typeface="HY헤드라인M" pitchFamily="18" charset="-127"/>
              </a:rPr>
              <a:t>01. </a:t>
            </a:r>
            <a:r>
              <a:rPr lang="ko-KR" altLang="en-US" spc="-50" dirty="0" err="1">
                <a:latin typeface="HY헤드라인M" pitchFamily="18" charset="-127"/>
                <a:ea typeface="HY헤드라인M" pitchFamily="18" charset="-127"/>
              </a:rPr>
              <a:t>제안기술</a:t>
            </a:r>
            <a:endParaRPr lang="ko-KR" altLang="en-US" spc="-5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3" name="제목 2"/>
          <p:cNvSpPr txBox="1">
            <a:spLocks/>
          </p:cNvSpPr>
          <p:nvPr/>
        </p:nvSpPr>
        <p:spPr>
          <a:xfrm>
            <a:off x="329890" y="864686"/>
            <a:ext cx="5760640" cy="36004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1.1 </a:t>
            </a:r>
            <a:r>
              <a:rPr lang="ko-KR" altLang="en-US" sz="16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솔루션 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설명</a:t>
            </a: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450156" y="1476375"/>
            <a:ext cx="9768380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ko-KR" sz="1400" b="1" dirty="0"/>
              <a:t>NILM</a:t>
            </a:r>
            <a:r>
              <a:rPr lang="ko-KR" altLang="en-US" sz="1400" b="1" dirty="0"/>
              <a:t>를 이용한 전력분석</a:t>
            </a:r>
            <a:endParaRPr lang="en-US" altLang="ko-KR" sz="1400" b="1" dirty="0"/>
          </a:p>
          <a:p>
            <a:pPr marL="783595" lvl="1" indent="-285750">
              <a:buFont typeface="Wingdings" panose="05000000000000000000" pitchFamily="2" charset="2"/>
              <a:buChar char="Ø"/>
            </a:pPr>
            <a:r>
              <a:rPr lang="en-US" altLang="ko-KR" sz="1400" dirty="0"/>
              <a:t>NILM</a:t>
            </a:r>
            <a:r>
              <a:rPr lang="ko-KR" altLang="en-US" sz="1400" dirty="0"/>
              <a:t>은 </a:t>
            </a:r>
            <a:r>
              <a:rPr lang="ko-KR" altLang="en-US" sz="1400" dirty="0" err="1"/>
              <a:t>전력신호의</a:t>
            </a:r>
            <a:r>
              <a:rPr lang="ko-KR" altLang="en-US" sz="1400" dirty="0"/>
              <a:t> 주파수 패턴을 분석하는 기술</a:t>
            </a:r>
            <a:endParaRPr lang="en-US" altLang="ko-KR" sz="1400" dirty="0"/>
          </a:p>
          <a:p>
            <a:pPr marL="783595" lvl="1" indent="-285750">
              <a:buFont typeface="Wingdings" panose="05000000000000000000" pitchFamily="2" charset="2"/>
              <a:buChar char="Ø"/>
            </a:pPr>
            <a:r>
              <a:rPr lang="ko-KR" altLang="en-US" sz="1400" dirty="0"/>
              <a:t>관련기술은 현재 대기전력 차단 및 에너지 분석을 위한 기술로 </a:t>
            </a:r>
            <a:r>
              <a:rPr lang="en-US" altLang="ko-KR" sz="1400" dirty="0" err="1"/>
              <a:t>IoT</a:t>
            </a:r>
            <a:r>
              <a:rPr lang="en-US" altLang="ko-KR" sz="1400" dirty="0"/>
              <a:t> </a:t>
            </a:r>
            <a:r>
              <a:rPr lang="ko-KR" altLang="en-US" sz="1400" dirty="0"/>
              <a:t>홈에 적용된 기술</a:t>
            </a:r>
            <a:endParaRPr lang="en-US" altLang="ko-KR" sz="1400" dirty="0"/>
          </a:p>
          <a:p>
            <a:pPr marL="783595" lvl="1" indent="-285750">
              <a:buFont typeface="Wingdings" panose="05000000000000000000" pitchFamily="2" charset="2"/>
              <a:buChar char="Ø"/>
            </a:pPr>
            <a:r>
              <a:rPr lang="ko-KR" altLang="en-US" sz="1400" dirty="0"/>
              <a:t>에너지 </a:t>
            </a:r>
            <a:r>
              <a:rPr lang="ko-KR" altLang="en-US" sz="1400" dirty="0" err="1"/>
              <a:t>수요정보</a:t>
            </a:r>
            <a:r>
              <a:rPr lang="ko-KR" altLang="en-US" sz="1400" dirty="0"/>
              <a:t> 분석을 위한 기술이며</a:t>
            </a:r>
            <a:r>
              <a:rPr lang="en-US" altLang="ko-KR" sz="1400" dirty="0"/>
              <a:t>, </a:t>
            </a:r>
            <a:r>
              <a:rPr lang="ko-KR" altLang="en-US" sz="1400" dirty="0"/>
              <a:t>대학 및 연구소에서 연구개발이 이뤄지고 있으나</a:t>
            </a:r>
            <a:r>
              <a:rPr lang="en-US" altLang="ko-KR" sz="1400" dirty="0"/>
              <a:t>, </a:t>
            </a:r>
            <a:r>
              <a:rPr lang="ko-KR" altLang="en-US" sz="1400" dirty="0"/>
              <a:t>상용화된 것은 없음</a:t>
            </a:r>
            <a:endParaRPr lang="en-US" altLang="ko-KR" sz="1400" dirty="0"/>
          </a:p>
          <a:p>
            <a:pPr marL="783595" lvl="1" indent="-285750">
              <a:buFont typeface="Wingdings" panose="05000000000000000000" pitchFamily="2" charset="2"/>
              <a:buChar char="Ø"/>
            </a:pPr>
            <a:r>
              <a:rPr lang="en-US" altLang="ko-KR" sz="1400" dirty="0"/>
              <a:t>FA</a:t>
            </a:r>
            <a:r>
              <a:rPr lang="ko-KR" altLang="en-US" sz="1400" dirty="0"/>
              <a:t>분야에 </a:t>
            </a:r>
            <a:r>
              <a:rPr lang="en-US" altLang="ko-KR" sz="1400" dirty="0"/>
              <a:t>NILM</a:t>
            </a:r>
            <a:r>
              <a:rPr lang="ko-KR" altLang="en-US" sz="1400" dirty="0"/>
              <a:t>기술이 적용된 </a:t>
            </a:r>
            <a:r>
              <a:rPr lang="ko-KR" altLang="en-US" sz="1400" dirty="0" err="1"/>
              <a:t>사례없음</a:t>
            </a:r>
            <a:endParaRPr lang="en-US" altLang="ko-KR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450156" y="2755096"/>
            <a:ext cx="5183791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ko-KR" altLang="en-US" sz="1400" b="1" dirty="0"/>
              <a:t>관련기술의 신뢰성</a:t>
            </a:r>
            <a:endParaRPr lang="en-US" altLang="ko-KR" sz="1400" b="1" dirty="0"/>
          </a:p>
          <a:p>
            <a:pPr marL="783595" lvl="1" indent="-285750">
              <a:buFont typeface="Wingdings" panose="05000000000000000000" pitchFamily="2" charset="2"/>
              <a:buChar char="Ø"/>
            </a:pPr>
            <a:r>
              <a:rPr lang="ko-KR" altLang="en-US" sz="1400" b="1" dirty="0"/>
              <a:t>개발된 제품은 인증 및 신뢰성 시험을 실시하고 있음</a:t>
            </a:r>
            <a:endParaRPr lang="en-US" altLang="ko-KR" sz="1400" b="1" dirty="0"/>
          </a:p>
          <a:p>
            <a:pPr marL="783595" lvl="1" indent="-285750">
              <a:buFont typeface="Wingdings" panose="05000000000000000000" pitchFamily="2" charset="2"/>
              <a:buChar char="Ø"/>
            </a:pPr>
            <a:r>
              <a:rPr lang="ko-KR" altLang="en-US" sz="1400" b="1" dirty="0"/>
              <a:t>장비 상태 판별 정확도 </a:t>
            </a:r>
            <a:r>
              <a:rPr lang="en-US" altLang="ko-KR" sz="1400" b="1" dirty="0"/>
              <a:t>: 90%</a:t>
            </a:r>
            <a:r>
              <a:rPr lang="ko-KR" altLang="en-US" sz="1400" b="1" dirty="0"/>
              <a:t>이상</a:t>
            </a:r>
            <a:endParaRPr lang="en-US" altLang="ko-KR" sz="1400" b="1" dirty="0"/>
          </a:p>
          <a:p>
            <a:pPr marL="783595" lvl="1" indent="-285750">
              <a:buFont typeface="Wingdings" panose="05000000000000000000" pitchFamily="2" charset="2"/>
              <a:buChar char="Ø"/>
            </a:pPr>
            <a:r>
              <a:rPr lang="ko-KR" altLang="en-US" sz="1400" b="1" dirty="0"/>
              <a:t>전력 </a:t>
            </a:r>
            <a:r>
              <a:rPr lang="ko-KR" altLang="en-US" sz="1400" b="1" dirty="0" err="1"/>
              <a:t>오감지율</a:t>
            </a:r>
            <a:r>
              <a:rPr lang="ko-KR" altLang="en-US" sz="1400" b="1" dirty="0"/>
              <a:t> </a:t>
            </a:r>
            <a:r>
              <a:rPr lang="en-US" altLang="ko-KR" sz="1400" b="1" dirty="0"/>
              <a:t>: 2%</a:t>
            </a:r>
            <a:r>
              <a:rPr lang="ko-KR" altLang="en-US" sz="1400" b="1" dirty="0"/>
              <a:t>이내</a:t>
            </a:r>
            <a:endParaRPr lang="en-US" altLang="ko-KR" sz="1400" b="1" dirty="0"/>
          </a:p>
          <a:p>
            <a:pPr marL="783595" lvl="1" indent="-285750">
              <a:buFont typeface="Wingdings" panose="05000000000000000000" pitchFamily="2" charset="2"/>
              <a:buChar char="Ø"/>
            </a:pPr>
            <a:r>
              <a:rPr lang="ko-KR" altLang="en-US" sz="1400" b="1" dirty="0"/>
              <a:t>신뢰성 평가 </a:t>
            </a:r>
            <a:r>
              <a:rPr lang="en-US" altLang="ko-KR" sz="1400" b="1" dirty="0"/>
              <a:t>: </a:t>
            </a:r>
            <a:r>
              <a:rPr lang="ko-KR" altLang="en-US" sz="1400" b="1" dirty="0"/>
              <a:t>합격</a:t>
            </a:r>
            <a:r>
              <a:rPr lang="en-US" altLang="ko-KR" sz="1400" b="1" dirty="0"/>
              <a:t>(2018</a:t>
            </a:r>
            <a:r>
              <a:rPr lang="ko-KR" altLang="en-US" sz="1400" b="1" dirty="0"/>
              <a:t>년</a:t>
            </a:r>
            <a:r>
              <a:rPr lang="en-US" altLang="ko-KR" sz="1400" b="1" dirty="0"/>
              <a:t>)</a:t>
            </a: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0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0" y="0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6"/>
          <p:cNvSpPr>
            <a:spLocks noChangeArrowheads="1"/>
          </p:cNvSpPr>
          <p:nvPr/>
        </p:nvSpPr>
        <p:spPr bwMode="auto">
          <a:xfrm>
            <a:off x="0" y="0"/>
            <a:ext cx="1069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4" name="TextBox 33"/>
          <p:cNvSpPr txBox="1"/>
          <p:nvPr/>
        </p:nvSpPr>
        <p:spPr>
          <a:xfrm>
            <a:off x="329890" y="7004043"/>
            <a:ext cx="43236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>
                <a:latin typeface="Arial Rounded MT Bold" panose="020F0704030504030204" pitchFamily="34" charset="0"/>
              </a:rPr>
              <a:t>*NILM(Non Intrusive Load Monitoring) : </a:t>
            </a:r>
            <a:r>
              <a:rPr lang="ko-KR" altLang="en-US" sz="1100" dirty="0" err="1">
                <a:latin typeface="Arial Rounded MT Bold" panose="020F0704030504030204" pitchFamily="34" charset="0"/>
              </a:rPr>
              <a:t>전력신호</a:t>
            </a:r>
            <a:r>
              <a:rPr lang="ko-KR" altLang="en-US" sz="1100" dirty="0">
                <a:latin typeface="Arial Rounded MT Bold" panose="020F0704030504030204" pitchFamily="34" charset="0"/>
              </a:rPr>
              <a:t> 패턴분석기술</a:t>
            </a: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6700" y="3276575"/>
            <a:ext cx="5035693" cy="38884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50155" y="4151734"/>
            <a:ext cx="5393784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ko-KR" altLang="en-US" sz="1400" b="1" dirty="0"/>
              <a:t>제공 서비스</a:t>
            </a:r>
            <a:endParaRPr lang="en-US" altLang="ko-KR" sz="1400" b="1" dirty="0"/>
          </a:p>
          <a:p>
            <a:pPr marL="783595" lvl="1" indent="-285750">
              <a:buFont typeface="Wingdings" panose="05000000000000000000" pitchFamily="2" charset="2"/>
              <a:buChar char="Ø"/>
            </a:pPr>
            <a:r>
              <a:rPr lang="ko-KR" altLang="en-US" sz="1400" b="1" dirty="0" err="1"/>
              <a:t>설비별</a:t>
            </a:r>
            <a:r>
              <a:rPr lang="ko-KR" altLang="en-US" sz="1400" b="1" dirty="0"/>
              <a:t> 전력 </a:t>
            </a:r>
            <a:r>
              <a:rPr lang="ko-KR" altLang="en-US" sz="1400" b="1" dirty="0" err="1"/>
              <a:t>소비률</a:t>
            </a:r>
            <a:r>
              <a:rPr lang="ko-KR" altLang="en-US" sz="1400" b="1" dirty="0"/>
              <a:t> 모니터링</a:t>
            </a:r>
            <a:endParaRPr lang="en-US" altLang="ko-KR" sz="1400" b="1" dirty="0"/>
          </a:p>
          <a:p>
            <a:pPr marL="783595" lvl="1" indent="-285750">
              <a:buFont typeface="Wingdings" panose="05000000000000000000" pitchFamily="2" charset="2"/>
              <a:buChar char="Ø"/>
            </a:pPr>
            <a:r>
              <a:rPr lang="ko-KR" altLang="en-US" sz="1400" b="1" dirty="0" err="1"/>
              <a:t>설비별</a:t>
            </a:r>
            <a:r>
              <a:rPr lang="ko-KR" altLang="en-US" sz="1400" b="1" dirty="0"/>
              <a:t> 운영</a:t>
            </a:r>
            <a:r>
              <a:rPr lang="en-US" altLang="ko-KR" sz="1400" b="1" dirty="0"/>
              <a:t>/</a:t>
            </a:r>
            <a:r>
              <a:rPr lang="ko-KR" altLang="en-US" sz="1400" b="1" dirty="0"/>
              <a:t>가동시간 통계</a:t>
            </a:r>
            <a:r>
              <a:rPr lang="en-US" altLang="ko-KR" sz="1400" b="1" dirty="0"/>
              <a:t>(</a:t>
            </a:r>
            <a:r>
              <a:rPr lang="ko-KR" altLang="en-US" sz="1400" b="1" dirty="0"/>
              <a:t>일</a:t>
            </a:r>
            <a:r>
              <a:rPr lang="en-US" altLang="ko-KR" sz="1400" b="1" dirty="0"/>
              <a:t>,</a:t>
            </a:r>
            <a:r>
              <a:rPr lang="ko-KR" altLang="en-US" sz="1400" b="1" dirty="0"/>
              <a:t>주</a:t>
            </a:r>
            <a:r>
              <a:rPr lang="en-US" altLang="ko-KR" sz="1400" b="1" dirty="0"/>
              <a:t>,</a:t>
            </a:r>
            <a:r>
              <a:rPr lang="ko-KR" altLang="en-US" sz="1400" b="1" dirty="0"/>
              <a:t>월</a:t>
            </a:r>
            <a:r>
              <a:rPr lang="en-US" altLang="ko-KR" sz="1400" b="1" dirty="0"/>
              <a:t>,</a:t>
            </a:r>
            <a:r>
              <a:rPr lang="ko-KR" altLang="en-US" sz="1400" b="1" dirty="0"/>
              <a:t>년</a:t>
            </a:r>
            <a:r>
              <a:rPr lang="en-US" altLang="ko-KR" sz="1400" b="1" dirty="0"/>
              <a:t>)</a:t>
            </a:r>
          </a:p>
          <a:p>
            <a:pPr marL="783595" lvl="1" indent="-285750">
              <a:buFont typeface="Wingdings" panose="05000000000000000000" pitchFamily="2" charset="2"/>
              <a:buChar char="Ø"/>
            </a:pPr>
            <a:r>
              <a:rPr lang="ko-KR" altLang="en-US" sz="1400" b="1" dirty="0" err="1"/>
              <a:t>운영시간에</a:t>
            </a:r>
            <a:r>
              <a:rPr lang="ko-KR" altLang="en-US" sz="1400" b="1" dirty="0"/>
              <a:t> 따른 평균 제품 생산량 예측</a:t>
            </a:r>
            <a:r>
              <a:rPr lang="en-US" altLang="ko-KR" sz="1400" b="1" dirty="0"/>
              <a:t>(ERP</a:t>
            </a:r>
            <a:r>
              <a:rPr lang="ko-KR" altLang="en-US" sz="1400" b="1" dirty="0"/>
              <a:t>연동 필요</a:t>
            </a:r>
            <a:r>
              <a:rPr lang="en-US" altLang="ko-KR" sz="1400" b="1" dirty="0"/>
              <a:t>)</a:t>
            </a:r>
          </a:p>
          <a:p>
            <a:pPr marL="783595" lvl="1" indent="-285750">
              <a:buFont typeface="Wingdings" panose="05000000000000000000" pitchFamily="2" charset="2"/>
              <a:buChar char="Ø"/>
            </a:pPr>
            <a:r>
              <a:rPr lang="ko-KR" altLang="en-US" sz="1400" b="1" dirty="0" err="1"/>
              <a:t>전력패턴</a:t>
            </a:r>
            <a:r>
              <a:rPr lang="ko-KR" altLang="en-US" sz="1400" b="1" dirty="0"/>
              <a:t> 분석에 의한 설비 동작상태 감시</a:t>
            </a:r>
            <a:endParaRPr lang="en-US" altLang="ko-KR" sz="1400" b="1" dirty="0"/>
          </a:p>
          <a:p>
            <a:pPr marL="783595" lvl="1" indent="-285750">
              <a:buFont typeface="Wingdings" panose="05000000000000000000" pitchFamily="2" charset="2"/>
              <a:buChar char="Ø"/>
            </a:pPr>
            <a:r>
              <a:rPr lang="en-US" altLang="ko-KR" sz="1400" b="1" dirty="0" err="1"/>
              <a:t>eMAP</a:t>
            </a:r>
            <a:r>
              <a:rPr lang="ko-KR" altLang="en-US" sz="1400" b="1" dirty="0"/>
              <a:t>기반 설비 모니터링</a:t>
            </a:r>
            <a:endParaRPr lang="en-US" altLang="ko-KR" sz="1400" b="1" dirty="0"/>
          </a:p>
          <a:p>
            <a:pPr marL="783595" lvl="1" indent="-285750">
              <a:buFont typeface="Wingdings" panose="05000000000000000000" pitchFamily="2" charset="2"/>
              <a:buChar char="Ø"/>
            </a:pPr>
            <a:r>
              <a:rPr lang="en-US" altLang="ko-KR" sz="1400" b="1" dirty="0"/>
              <a:t>ERP</a:t>
            </a:r>
            <a:r>
              <a:rPr lang="ko-KR" altLang="en-US" sz="1400" b="1" dirty="0"/>
              <a:t> 생산량 정보 연동으로 </a:t>
            </a:r>
            <a:r>
              <a:rPr lang="ko-KR" altLang="en-US" sz="1400" b="1" dirty="0" err="1"/>
              <a:t>동작시간에</a:t>
            </a:r>
            <a:r>
              <a:rPr lang="ko-KR" altLang="en-US" sz="1400" b="1" dirty="0"/>
              <a:t> 따른</a:t>
            </a:r>
            <a:br>
              <a:rPr lang="en-US" altLang="ko-KR" sz="1400" b="1" dirty="0"/>
            </a:br>
            <a:r>
              <a:rPr lang="ko-KR" altLang="en-US" sz="1400" b="1" dirty="0"/>
              <a:t>생산량 예측</a:t>
            </a:r>
            <a:endParaRPr lang="en-US" altLang="ko-KR" sz="1400" b="1" dirty="0"/>
          </a:p>
        </p:txBody>
      </p:sp>
    </p:spTree>
    <p:extLst>
      <p:ext uri="{BB962C8B-B14F-4D97-AF65-F5344CB8AC3E}">
        <p14:creationId xmlns:p14="http://schemas.microsoft.com/office/powerpoint/2010/main" val="2315411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 idx="4294967295"/>
          </p:nvPr>
        </p:nvSpPr>
        <p:spPr>
          <a:xfrm>
            <a:off x="306140" y="252239"/>
            <a:ext cx="5544616" cy="36004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altLang="ko-KR" spc="-50" dirty="0">
                <a:latin typeface="HY헤드라인M" pitchFamily="18" charset="-127"/>
                <a:ea typeface="HY헤드라인M" pitchFamily="18" charset="-127"/>
              </a:rPr>
              <a:t>02. </a:t>
            </a:r>
            <a:r>
              <a:rPr lang="ko-KR" altLang="en-US" spc="-50" dirty="0">
                <a:latin typeface="HY헤드라인M" pitchFamily="18" charset="-127"/>
                <a:ea typeface="HY헤드라인M" pitchFamily="18" charset="-127"/>
              </a:rPr>
              <a:t>시스템 구축 및 분석 서비스의 </a:t>
            </a:r>
            <a:r>
              <a:rPr lang="ko-KR" altLang="en-US" spc="-50" dirty="0" err="1">
                <a:latin typeface="HY헤드라인M" pitchFamily="18" charset="-127"/>
                <a:ea typeface="HY헤드라인M" pitchFamily="18" charset="-127"/>
              </a:rPr>
              <a:t>구축목적</a:t>
            </a:r>
            <a:endParaRPr lang="ko-KR" altLang="en-US" spc="-5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4176" y="1374586"/>
            <a:ext cx="1003303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latin typeface="Arial Rounded MT Bold" panose="020F0704030504030204" pitchFamily="34" charset="0"/>
              </a:rPr>
              <a:t>공장내 사용중인 디바이스는 </a:t>
            </a:r>
            <a:r>
              <a:rPr lang="ko-KR" altLang="en-US" sz="1100" dirty="0" err="1">
                <a:latin typeface="Arial Rounded MT Bold" panose="020F0704030504030204" pitchFamily="34" charset="0"/>
              </a:rPr>
              <a:t>전력를</a:t>
            </a:r>
            <a:r>
              <a:rPr lang="ko-KR" altLang="en-US" sz="1100" dirty="0">
                <a:latin typeface="Arial Rounded MT Bold" panose="020F0704030504030204" pitchFamily="34" charset="0"/>
              </a:rPr>
              <a:t> 사용하여 운영하고 있으며</a:t>
            </a:r>
            <a:r>
              <a:rPr lang="en-US" altLang="ko-KR" sz="1100" dirty="0">
                <a:latin typeface="Arial Rounded MT Bold" panose="020F0704030504030204" pitchFamily="34" charset="0"/>
              </a:rPr>
              <a:t>, </a:t>
            </a:r>
            <a:r>
              <a:rPr lang="ko-KR" altLang="en-US" sz="1100" dirty="0">
                <a:latin typeface="Arial Rounded MT Bold" panose="020F0704030504030204" pitchFamily="34" charset="0"/>
              </a:rPr>
              <a:t>이러한 소비전력은 장비의 운영 특성에 따라 다르다</a:t>
            </a:r>
            <a:r>
              <a:rPr lang="en-US" altLang="ko-KR" sz="1100" dirty="0">
                <a:latin typeface="Arial Rounded MT Bold" panose="020F0704030504030204" pitchFamily="34" charset="0"/>
              </a:rPr>
              <a:t>. </a:t>
            </a:r>
            <a:r>
              <a:rPr lang="ko-KR" altLang="en-US" sz="1100" dirty="0">
                <a:latin typeface="Arial Rounded MT Bold" panose="020F0704030504030204" pitchFamily="34" charset="0"/>
              </a:rPr>
              <a:t>본 제안은 이러한 </a:t>
            </a:r>
            <a:r>
              <a:rPr lang="ko-KR" altLang="en-US" sz="1100" dirty="0" err="1">
                <a:latin typeface="Arial Rounded MT Bold" panose="020F0704030504030204" pitchFamily="34" charset="0"/>
              </a:rPr>
              <a:t>장비별</a:t>
            </a:r>
            <a:r>
              <a:rPr lang="ko-KR" altLang="en-US" sz="1100" dirty="0">
                <a:latin typeface="Arial Rounded MT Bold" panose="020F0704030504030204" pitchFamily="34" charset="0"/>
              </a:rPr>
              <a:t> </a:t>
            </a:r>
            <a:r>
              <a:rPr lang="ko-KR" altLang="en-US" sz="1100" dirty="0" err="1">
                <a:latin typeface="Arial Rounded MT Bold" panose="020F0704030504030204" pitchFamily="34" charset="0"/>
              </a:rPr>
              <a:t>전력소비에</a:t>
            </a:r>
            <a:r>
              <a:rPr lang="ko-KR" altLang="en-US" sz="1100" dirty="0">
                <a:latin typeface="Arial Rounded MT Bold" panose="020F0704030504030204" pitchFamily="34" charset="0"/>
              </a:rPr>
              <a:t> 대한 패턴의 특이성을 이용하여 장비의 운영상태를 모니터링 할 수 있는 시스템</a:t>
            </a:r>
            <a:r>
              <a:rPr lang="en-US" altLang="ko-KR" sz="1100" dirty="0">
                <a:latin typeface="Arial Rounded MT Bold" panose="020F0704030504030204" pitchFamily="34" charset="0"/>
              </a:rPr>
              <a:t>.</a:t>
            </a:r>
          </a:p>
          <a:p>
            <a:endParaRPr lang="en-US" altLang="ko-KR" sz="1100" dirty="0">
              <a:latin typeface="Arial Rounded MT Bold" panose="020F0704030504030204" pitchFamily="34" charset="0"/>
            </a:endParaRPr>
          </a:p>
          <a:p>
            <a:r>
              <a:rPr lang="ko-KR" altLang="en-US" sz="1100" dirty="0">
                <a:latin typeface="Arial Rounded MT Bold" panose="020F0704030504030204" pitchFamily="34" charset="0"/>
              </a:rPr>
              <a:t>관련기술 </a:t>
            </a:r>
            <a:r>
              <a:rPr lang="en-US" altLang="ko-KR" sz="1100" dirty="0">
                <a:latin typeface="Arial Rounded MT Bold" panose="020F0704030504030204" pitchFamily="34" charset="0"/>
              </a:rPr>
              <a:t>)</a:t>
            </a:r>
          </a:p>
          <a:p>
            <a:pPr marL="228600" indent="-228600">
              <a:buAutoNum type="arabicParenR"/>
            </a:pPr>
            <a:r>
              <a:rPr lang="en-US" altLang="ko-KR" sz="1100" dirty="0">
                <a:latin typeface="Arial Rounded MT Bold" panose="020F0704030504030204" pitchFamily="34" charset="0"/>
              </a:rPr>
              <a:t>NILM</a:t>
            </a:r>
            <a:r>
              <a:rPr lang="ko-KR" altLang="en-US" sz="1100" dirty="0">
                <a:latin typeface="Arial Rounded MT Bold" panose="020F0704030504030204" pitchFamily="34" charset="0"/>
              </a:rPr>
              <a:t>분석에 의한 </a:t>
            </a:r>
            <a:r>
              <a:rPr lang="ko-KR" altLang="en-US" sz="1100" dirty="0" err="1">
                <a:latin typeface="Arial Rounded MT Bold" panose="020F0704030504030204" pitchFamily="34" charset="0"/>
              </a:rPr>
              <a:t>전력신호</a:t>
            </a:r>
            <a:r>
              <a:rPr lang="ko-KR" altLang="en-US" sz="1100" dirty="0">
                <a:latin typeface="Arial Rounded MT Bold" panose="020F0704030504030204" pitchFamily="34" charset="0"/>
              </a:rPr>
              <a:t> </a:t>
            </a:r>
            <a:r>
              <a:rPr lang="ko-KR" altLang="en-US" sz="1100" dirty="0" err="1">
                <a:latin typeface="Arial Rounded MT Bold" panose="020F0704030504030204" pitchFamily="34" charset="0"/>
              </a:rPr>
              <a:t>패턴정보</a:t>
            </a:r>
            <a:r>
              <a:rPr lang="ko-KR" altLang="en-US" sz="1100" dirty="0">
                <a:latin typeface="Arial Rounded MT Bold" panose="020F0704030504030204" pitchFamily="34" charset="0"/>
              </a:rPr>
              <a:t> 학습</a:t>
            </a:r>
            <a:endParaRPr lang="en-US" altLang="ko-KR" sz="1100" dirty="0">
              <a:latin typeface="Arial Rounded MT Bold" panose="020F0704030504030204" pitchFamily="34" charset="0"/>
            </a:endParaRPr>
          </a:p>
          <a:p>
            <a:pPr marL="228600" indent="-228600">
              <a:buAutoNum type="arabicParenR"/>
            </a:pPr>
            <a:r>
              <a:rPr lang="ko-KR" altLang="en-US" sz="1100" dirty="0">
                <a:latin typeface="Arial Rounded MT Bold" panose="020F0704030504030204" pitchFamily="34" charset="0"/>
              </a:rPr>
              <a:t>장비의 운영상태를 단계별</a:t>
            </a:r>
            <a:r>
              <a:rPr lang="en-US" altLang="ko-KR" sz="1100" dirty="0">
                <a:latin typeface="Arial Rounded MT Bold" panose="020F0704030504030204" pitchFamily="34" charset="0"/>
              </a:rPr>
              <a:t>(</a:t>
            </a:r>
            <a:r>
              <a:rPr lang="ko-KR" altLang="en-US" sz="1100" dirty="0">
                <a:latin typeface="Arial Rounded MT Bold" panose="020F0704030504030204" pitchFamily="34" charset="0"/>
              </a:rPr>
              <a:t>휴식</a:t>
            </a:r>
            <a:r>
              <a:rPr lang="en-US" altLang="ko-KR" sz="1100" dirty="0">
                <a:latin typeface="Arial Rounded MT Bold" panose="020F0704030504030204" pitchFamily="34" charset="0"/>
              </a:rPr>
              <a:t>, </a:t>
            </a:r>
            <a:r>
              <a:rPr lang="ko-KR" altLang="en-US" sz="1100" dirty="0">
                <a:latin typeface="Arial Rounded MT Bold" panose="020F0704030504030204" pitchFamily="34" charset="0"/>
              </a:rPr>
              <a:t>동작</a:t>
            </a:r>
            <a:r>
              <a:rPr lang="en-US" altLang="ko-KR" sz="1100" dirty="0">
                <a:latin typeface="Arial Rounded MT Bold" panose="020F0704030504030204" pitchFamily="34" charset="0"/>
              </a:rPr>
              <a:t>,</a:t>
            </a:r>
            <a:r>
              <a:rPr lang="ko-KR" altLang="en-US" sz="1100" dirty="0" err="1">
                <a:latin typeface="Arial Rounded MT Bold" panose="020F0704030504030204" pitchFamily="34" charset="0"/>
              </a:rPr>
              <a:t>시료준비</a:t>
            </a:r>
            <a:r>
              <a:rPr lang="en-US" altLang="ko-KR" sz="1100" dirty="0">
                <a:latin typeface="Arial Rounded MT Bold" panose="020F0704030504030204" pitchFamily="34" charset="0"/>
              </a:rPr>
              <a:t>(Load/Unload)</a:t>
            </a:r>
            <a:r>
              <a:rPr lang="ko-KR" altLang="en-US" sz="1100" dirty="0">
                <a:latin typeface="Arial Rounded MT Bold" panose="020F0704030504030204" pitchFamily="34" charset="0"/>
              </a:rPr>
              <a:t>등</a:t>
            </a:r>
            <a:r>
              <a:rPr lang="en-US" altLang="ko-KR" sz="1100" dirty="0">
                <a:latin typeface="Arial Rounded MT Bold" panose="020F0704030504030204" pitchFamily="34" charset="0"/>
              </a:rPr>
              <a:t>)</a:t>
            </a:r>
            <a:r>
              <a:rPr lang="ko-KR" altLang="en-US" sz="1100" dirty="0">
                <a:latin typeface="Arial Rounded MT Bold" panose="020F0704030504030204" pitchFamily="34" charset="0"/>
              </a:rPr>
              <a:t>로 구분</a:t>
            </a:r>
          </a:p>
        </p:txBody>
      </p:sp>
      <p:sp>
        <p:nvSpPr>
          <p:cNvPr id="9" name="모서리가 둥근 직사각형 8"/>
          <p:cNvSpPr/>
          <p:nvPr/>
        </p:nvSpPr>
        <p:spPr>
          <a:xfrm>
            <a:off x="302883" y="2700511"/>
            <a:ext cx="4106684" cy="4347841"/>
          </a:xfrm>
          <a:prstGeom prst="roundRect">
            <a:avLst>
              <a:gd name="adj" fmla="val 474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5803" y="2451357"/>
            <a:ext cx="503400" cy="724143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756" y="3019338"/>
            <a:ext cx="870324" cy="435162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4141596" y="3021752"/>
            <a:ext cx="42191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>
                <a:latin typeface="Arial Rounded MT Bold" panose="020F0704030504030204" pitchFamily="34" charset="0"/>
              </a:rPr>
              <a:t>UTP</a:t>
            </a:r>
            <a:endParaRPr lang="ko-KR" altLang="en-US" sz="900" dirty="0">
              <a:latin typeface="Arial Rounded MT Bold" panose="020F070403050403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993461" y="2220525"/>
            <a:ext cx="154080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b="1" dirty="0">
                <a:latin typeface="Arial Rounded MT Bold" panose="020F0704030504030204" pitchFamily="34" charset="0"/>
              </a:rPr>
              <a:t>데이터 수집 모니터링 서버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702768" y="7048353"/>
            <a:ext cx="11657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b="1" dirty="0">
                <a:latin typeface="Arial Rounded MT Bold" panose="020F0704030504030204" pitchFamily="34" charset="0"/>
              </a:rPr>
              <a:t>운영 설비</a:t>
            </a:r>
            <a:r>
              <a:rPr lang="en-US" altLang="ko-KR" sz="1100" b="1" dirty="0">
                <a:latin typeface="Arial Rounded MT Bold" panose="020F0704030504030204" pitchFamily="34" charset="0"/>
              </a:rPr>
              <a:t>(</a:t>
            </a:r>
            <a:r>
              <a:rPr lang="ko-KR" altLang="en-US" sz="1100" b="1" dirty="0">
                <a:latin typeface="Arial Rounded MT Bold" panose="020F0704030504030204" pitchFamily="34" charset="0"/>
              </a:rPr>
              <a:t>현장</a:t>
            </a:r>
            <a:r>
              <a:rPr lang="en-US" altLang="ko-KR" sz="1100" b="1" dirty="0">
                <a:latin typeface="Arial Rounded MT Bold" panose="020F0704030504030204" pitchFamily="34" charset="0"/>
              </a:rPr>
              <a:t>)</a:t>
            </a:r>
            <a:endParaRPr lang="ko-KR" altLang="en-US" sz="1100" b="1" dirty="0">
              <a:latin typeface="Arial Rounded MT Bold" panose="020F0704030504030204" pitchFamily="34" charset="0"/>
            </a:endParaRPr>
          </a:p>
        </p:txBody>
      </p:sp>
      <p:pic>
        <p:nvPicPr>
          <p:cNvPr id="38" name="그림 37" descr="바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6140" y="856109"/>
            <a:ext cx="10009112" cy="476250"/>
          </a:xfrm>
          <a:prstGeom prst="rect">
            <a:avLst/>
          </a:prstGeom>
        </p:spPr>
      </p:pic>
      <p:sp>
        <p:nvSpPr>
          <p:cNvPr id="39" name="제목 2"/>
          <p:cNvSpPr txBox="1">
            <a:spLocks/>
          </p:cNvSpPr>
          <p:nvPr/>
        </p:nvSpPr>
        <p:spPr>
          <a:xfrm>
            <a:off x="329890" y="864686"/>
            <a:ext cx="5760640" cy="36004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6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2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.1  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서비스 </a:t>
            </a:r>
            <a:r>
              <a:rPr lang="ko-KR" altLang="en-US" sz="16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개념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도</a:t>
            </a:r>
          </a:p>
        </p:txBody>
      </p:sp>
      <p:pic>
        <p:nvPicPr>
          <p:cNvPr id="40" name="그림 39">
            <a:extLst>
              <a:ext uri="{FF2B5EF4-FFF2-40B4-BE49-F238E27FC236}">
                <a16:creationId xmlns:a16="http://schemas.microsoft.com/office/drawing/2014/main" id="{8CCC4833-69DF-4025-8896-A57E2B2FECC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891792" y="2466975"/>
            <a:ext cx="928867" cy="1514806"/>
          </a:xfrm>
          <a:prstGeom prst="rect">
            <a:avLst/>
          </a:prstGeom>
        </p:spPr>
      </p:pic>
      <p:pic>
        <p:nvPicPr>
          <p:cNvPr id="41" name="그림 4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834198" y="4064283"/>
            <a:ext cx="576064" cy="768085"/>
          </a:xfrm>
          <a:prstGeom prst="rect">
            <a:avLst/>
          </a:prstGeom>
        </p:spPr>
      </p:pic>
      <p:pic>
        <p:nvPicPr>
          <p:cNvPr id="42" name="그림 4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3197502" y="4064283"/>
            <a:ext cx="576064" cy="768085"/>
          </a:xfrm>
          <a:prstGeom prst="rect">
            <a:avLst/>
          </a:prstGeom>
        </p:spPr>
      </p:pic>
      <p:cxnSp>
        <p:nvCxnSpPr>
          <p:cNvPr id="4" name="직선 연결선 3"/>
          <p:cNvCxnSpPr/>
          <p:nvPr/>
        </p:nvCxnSpPr>
        <p:spPr>
          <a:xfrm>
            <a:off x="1572772" y="4448325"/>
            <a:ext cx="1445285" cy="0"/>
          </a:xfrm>
          <a:prstGeom prst="line">
            <a:avLst/>
          </a:prstGeom>
          <a:ln>
            <a:prstDash val="dash"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그림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0156" y="4874431"/>
            <a:ext cx="925707" cy="925707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06273" y="4874431"/>
            <a:ext cx="1207021" cy="1207021"/>
          </a:xfrm>
          <a:prstGeom prst="rect">
            <a:avLst/>
          </a:prstGeom>
        </p:spPr>
      </p:pic>
      <p:pic>
        <p:nvPicPr>
          <p:cNvPr id="43" name="그림 4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63429" y="4869397"/>
            <a:ext cx="1350357" cy="898601"/>
          </a:xfrm>
          <a:prstGeom prst="rect">
            <a:avLst/>
          </a:prstGeom>
        </p:spPr>
      </p:pic>
      <p:pic>
        <p:nvPicPr>
          <p:cNvPr id="44" name="그림 4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14529" y="6150708"/>
            <a:ext cx="1799257" cy="708646"/>
          </a:xfrm>
          <a:prstGeom prst="rect">
            <a:avLst/>
          </a:prstGeom>
        </p:spPr>
      </p:pic>
      <p:pic>
        <p:nvPicPr>
          <p:cNvPr id="45" name="그림 4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0156" y="6081452"/>
            <a:ext cx="1462249" cy="821598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1615972" y="4531203"/>
            <a:ext cx="124745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b="1" dirty="0">
                <a:latin typeface="Arial Rounded MT Bold" panose="020F0704030504030204" pitchFamily="34" charset="0"/>
              </a:rPr>
              <a:t>전류분석장치</a:t>
            </a:r>
            <a:r>
              <a:rPr lang="en-US" altLang="ko-KR" sz="900" b="1" dirty="0">
                <a:latin typeface="Arial Rounded MT Bold" panose="020F0704030504030204" pitchFamily="34" charset="0"/>
              </a:rPr>
              <a:t>(NILM)</a:t>
            </a:r>
            <a:endParaRPr lang="ko-KR" altLang="en-US" sz="900" b="1" dirty="0">
              <a:latin typeface="Arial Rounded MT Bold" panose="020F0704030504030204" pitchFamily="34" charset="0"/>
            </a:endParaRPr>
          </a:p>
        </p:txBody>
      </p:sp>
      <p:cxnSp>
        <p:nvCxnSpPr>
          <p:cNvPr id="48" name="구부러진 연결선 47"/>
          <p:cNvCxnSpPr>
            <a:stCxn id="41" idx="1"/>
            <a:endCxn id="40" idx="0"/>
          </p:cNvCxnSpPr>
          <p:nvPr/>
        </p:nvCxnSpPr>
        <p:spPr>
          <a:xfrm rot="5400000" flipH="1" flipV="1">
            <a:off x="892568" y="3454040"/>
            <a:ext cx="935916" cy="476593"/>
          </a:xfrm>
          <a:prstGeom prst="curvedConnector2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구부러진 연결선 49"/>
          <p:cNvCxnSpPr>
            <a:stCxn id="42" idx="1"/>
            <a:endCxn id="40" idx="1"/>
          </p:cNvCxnSpPr>
          <p:nvPr/>
        </p:nvCxnSpPr>
        <p:spPr>
          <a:xfrm rot="16200000" flipV="1">
            <a:off x="2685139" y="3359899"/>
            <a:ext cx="471482" cy="1129308"/>
          </a:xfrm>
          <a:prstGeom prst="curvedConnector3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753185" y="3305175"/>
            <a:ext cx="88838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b="1">
                <a:latin typeface="Arial Rounded MT Bold" panose="020F0704030504030204" pitchFamily="34" charset="0"/>
              </a:rPr>
              <a:t>LORA </a:t>
            </a:r>
            <a:r>
              <a:rPr lang="ko-KR" altLang="en-US" sz="900" b="1" dirty="0">
                <a:latin typeface="Arial Rounded MT Bold" panose="020F0704030504030204" pitchFamily="34" charset="0"/>
              </a:rPr>
              <a:t>무선망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101491" y="3404299"/>
            <a:ext cx="159691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b="1" dirty="0">
                <a:latin typeface="Arial Rounded MT Bold" panose="020F0704030504030204" pitchFamily="34" charset="0"/>
              </a:rPr>
              <a:t>무선 데이터 </a:t>
            </a:r>
            <a:r>
              <a:rPr lang="ko-KR" altLang="en-US" sz="900" b="1" dirty="0" err="1">
                <a:latin typeface="Arial Rounded MT Bold" panose="020F0704030504030204" pitchFamily="34" charset="0"/>
              </a:rPr>
              <a:t>수집장치</a:t>
            </a:r>
            <a:r>
              <a:rPr lang="en-US" altLang="ko-KR" sz="900" b="1" dirty="0">
                <a:latin typeface="Arial Rounded MT Bold" panose="020F0704030504030204" pitchFamily="34" charset="0"/>
              </a:rPr>
              <a:t>(G/W)</a:t>
            </a:r>
            <a:endParaRPr lang="ko-KR" altLang="en-US" sz="900" b="1" dirty="0">
              <a:latin typeface="Arial Rounded MT Bold" panose="020F0704030504030204" pitchFamily="34" charset="0"/>
            </a:endParaRPr>
          </a:p>
        </p:txBody>
      </p:sp>
      <p:cxnSp>
        <p:nvCxnSpPr>
          <p:cNvPr id="54" name="직선 화살표 연결선 53"/>
          <p:cNvCxnSpPr>
            <a:stCxn id="40" idx="2"/>
            <a:endCxn id="25" idx="1"/>
          </p:cNvCxnSpPr>
          <p:nvPr/>
        </p:nvCxnSpPr>
        <p:spPr>
          <a:xfrm>
            <a:off x="3113629" y="3224377"/>
            <a:ext cx="1823127" cy="1254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꺾인 연결선 57"/>
          <p:cNvCxnSpPr>
            <a:stCxn id="25" idx="3"/>
            <a:endCxn id="24" idx="1"/>
          </p:cNvCxnSpPr>
          <p:nvPr/>
        </p:nvCxnSpPr>
        <p:spPr>
          <a:xfrm flipV="1">
            <a:off x="5807080" y="2813429"/>
            <a:ext cx="628723" cy="42349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모서리가 둥근 직사각형 58"/>
          <p:cNvSpPr/>
          <p:nvPr/>
        </p:nvSpPr>
        <p:spPr>
          <a:xfrm>
            <a:off x="5228914" y="3815459"/>
            <a:ext cx="5086338" cy="3232893"/>
          </a:xfrm>
          <a:prstGeom prst="roundRect">
            <a:avLst>
              <a:gd name="adj" fmla="val 4743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0" name="그림 5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39869" y="4039666"/>
            <a:ext cx="1975451" cy="893093"/>
          </a:xfrm>
          <a:prstGeom prst="rect">
            <a:avLst/>
          </a:prstGeom>
        </p:spPr>
      </p:pic>
      <p:sp>
        <p:nvSpPr>
          <p:cNvPr id="61" name="TextBox 60"/>
          <p:cNvSpPr txBox="1"/>
          <p:nvPr/>
        </p:nvSpPr>
        <p:spPr>
          <a:xfrm>
            <a:off x="5648551" y="4932759"/>
            <a:ext cx="125226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b="1" dirty="0">
                <a:latin typeface="Arial Rounded MT Bold" panose="020F0704030504030204" pitchFamily="34" charset="0"/>
              </a:rPr>
              <a:t>전력사용량 모니터링</a:t>
            </a:r>
          </a:p>
        </p:txBody>
      </p:sp>
      <p:pic>
        <p:nvPicPr>
          <p:cNvPr id="63" name="그림 6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439869" y="5299788"/>
            <a:ext cx="1975451" cy="1552575"/>
          </a:xfrm>
          <a:prstGeom prst="rect">
            <a:avLst/>
          </a:prstGeom>
        </p:spPr>
      </p:pic>
      <p:sp>
        <p:nvSpPr>
          <p:cNvPr id="64" name="TextBox 63"/>
          <p:cNvSpPr txBox="1"/>
          <p:nvPr/>
        </p:nvSpPr>
        <p:spPr>
          <a:xfrm>
            <a:off x="5648551" y="6751206"/>
            <a:ext cx="191590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b="1" dirty="0" err="1">
                <a:latin typeface="Arial Rounded MT Bold" panose="020F0704030504030204" pitchFamily="34" charset="0"/>
              </a:rPr>
              <a:t>설비별</a:t>
            </a:r>
            <a:r>
              <a:rPr lang="ko-KR" altLang="en-US" sz="900" b="1" dirty="0">
                <a:latin typeface="Arial Rounded MT Bold" panose="020F0704030504030204" pitchFamily="34" charset="0"/>
              </a:rPr>
              <a:t> 가동률에 따른 생산량 정보</a:t>
            </a:r>
          </a:p>
        </p:txBody>
      </p:sp>
      <p:pic>
        <p:nvPicPr>
          <p:cNvPr id="65" name="그림 6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534835" y="3991592"/>
            <a:ext cx="2760605" cy="974148"/>
          </a:xfrm>
          <a:prstGeom prst="rect">
            <a:avLst/>
          </a:prstGeom>
        </p:spPr>
      </p:pic>
      <p:sp>
        <p:nvSpPr>
          <p:cNvPr id="66" name="TextBox 65"/>
          <p:cNvSpPr txBox="1"/>
          <p:nvPr/>
        </p:nvSpPr>
        <p:spPr>
          <a:xfrm>
            <a:off x="7841766" y="4925213"/>
            <a:ext cx="214674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b="1" dirty="0" err="1">
                <a:latin typeface="Arial Rounded MT Bold" panose="020F0704030504030204" pitchFamily="34" charset="0"/>
              </a:rPr>
              <a:t>전력분석에</a:t>
            </a:r>
            <a:r>
              <a:rPr lang="ko-KR" altLang="en-US" sz="900" b="1" dirty="0">
                <a:latin typeface="Arial Rounded MT Bold" panose="020F0704030504030204" pitchFamily="34" charset="0"/>
              </a:rPr>
              <a:t> 의한 </a:t>
            </a:r>
            <a:r>
              <a:rPr lang="ko-KR" altLang="en-US" sz="900" b="1" dirty="0" err="1">
                <a:latin typeface="Arial Rounded MT Bold" panose="020F0704030504030204" pitchFamily="34" charset="0"/>
              </a:rPr>
              <a:t>설비별</a:t>
            </a:r>
            <a:r>
              <a:rPr lang="ko-KR" altLang="en-US" sz="900" b="1" dirty="0">
                <a:latin typeface="Arial Rounded MT Bold" panose="020F0704030504030204" pitchFamily="34" charset="0"/>
              </a:rPr>
              <a:t> 동작상태 분석</a:t>
            </a:r>
          </a:p>
        </p:txBody>
      </p:sp>
      <p:pic>
        <p:nvPicPr>
          <p:cNvPr id="75" name="그림 7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010996" y="5298064"/>
            <a:ext cx="1587541" cy="1259953"/>
          </a:xfrm>
          <a:prstGeom prst="rect">
            <a:avLst/>
          </a:prstGeom>
        </p:spPr>
      </p:pic>
      <p:sp>
        <p:nvSpPr>
          <p:cNvPr id="76" name="TextBox 75"/>
          <p:cNvSpPr txBox="1"/>
          <p:nvPr/>
        </p:nvSpPr>
        <p:spPr>
          <a:xfrm>
            <a:off x="7877111" y="6736899"/>
            <a:ext cx="215315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b="1" dirty="0" err="1">
                <a:latin typeface="Arial Rounded MT Bold" panose="020F0704030504030204" pitchFamily="34" charset="0"/>
              </a:rPr>
              <a:t>설비별</a:t>
            </a:r>
            <a:r>
              <a:rPr lang="ko-KR" altLang="en-US" sz="900" b="1" dirty="0">
                <a:latin typeface="Arial Rounded MT Bold" panose="020F0704030504030204" pitchFamily="34" charset="0"/>
              </a:rPr>
              <a:t> 가동률 </a:t>
            </a:r>
            <a:r>
              <a:rPr lang="ko-KR" altLang="en-US" sz="900" b="1" dirty="0" err="1">
                <a:latin typeface="Arial Rounded MT Bold" panose="020F0704030504030204" pitchFamily="34" charset="0"/>
              </a:rPr>
              <a:t>분석정보</a:t>
            </a:r>
            <a:r>
              <a:rPr lang="en-US" altLang="ko-KR" sz="900" b="1" dirty="0">
                <a:latin typeface="Arial Rounded MT Bold" panose="020F0704030504030204" pitchFamily="34" charset="0"/>
              </a:rPr>
              <a:t>(</a:t>
            </a:r>
            <a:r>
              <a:rPr lang="ko-KR" altLang="en-US" sz="900" b="1" dirty="0">
                <a:latin typeface="Arial Rounded MT Bold" panose="020F0704030504030204" pitchFamily="34" charset="0"/>
              </a:rPr>
              <a:t>시간</a:t>
            </a:r>
            <a:r>
              <a:rPr lang="en-US" altLang="ko-KR" sz="900" b="1" dirty="0">
                <a:latin typeface="Arial Rounded MT Bold" panose="020F0704030504030204" pitchFamily="34" charset="0"/>
              </a:rPr>
              <a:t>/</a:t>
            </a:r>
            <a:r>
              <a:rPr lang="ko-KR" altLang="en-US" sz="900" b="1" dirty="0">
                <a:latin typeface="Arial Rounded MT Bold" panose="020F0704030504030204" pitchFamily="34" charset="0"/>
              </a:rPr>
              <a:t>일</a:t>
            </a:r>
            <a:r>
              <a:rPr lang="en-US" altLang="ko-KR" sz="900" b="1" dirty="0">
                <a:latin typeface="Arial Rounded MT Bold" panose="020F0704030504030204" pitchFamily="34" charset="0"/>
              </a:rPr>
              <a:t>/</a:t>
            </a:r>
            <a:r>
              <a:rPr lang="ko-KR" altLang="en-US" sz="900" b="1" dirty="0">
                <a:latin typeface="Arial Rounded MT Bold" panose="020F0704030504030204" pitchFamily="34" charset="0"/>
              </a:rPr>
              <a:t>월</a:t>
            </a:r>
            <a:r>
              <a:rPr lang="en-US" altLang="ko-KR" sz="900" b="1" dirty="0">
                <a:latin typeface="Arial Rounded MT Bold" panose="020F0704030504030204" pitchFamily="34" charset="0"/>
              </a:rPr>
              <a:t>/</a:t>
            </a:r>
            <a:r>
              <a:rPr lang="ko-KR" altLang="en-US" sz="900" b="1" dirty="0">
                <a:latin typeface="Arial Rounded MT Bold" panose="020F0704030504030204" pitchFamily="34" charset="0"/>
              </a:rPr>
              <a:t>년</a:t>
            </a:r>
            <a:r>
              <a:rPr lang="en-US" altLang="ko-KR" sz="900" b="1" dirty="0">
                <a:latin typeface="Arial Rounded MT Bold" panose="020F0704030504030204" pitchFamily="34" charset="0"/>
              </a:rPr>
              <a:t>)</a:t>
            </a:r>
            <a:endParaRPr lang="ko-KR" altLang="en-US" sz="900" b="1" dirty="0">
              <a:latin typeface="Arial Rounded MT Bold" panose="020F0704030504030204" pitchFamily="34" charset="0"/>
            </a:endParaRPr>
          </a:p>
        </p:txBody>
      </p:sp>
      <p:sp>
        <p:nvSpPr>
          <p:cNvPr id="5" name="구름 4"/>
          <p:cNvSpPr/>
          <p:nvPr/>
        </p:nvSpPr>
        <p:spPr>
          <a:xfrm>
            <a:off x="7578948" y="2495084"/>
            <a:ext cx="864096" cy="5470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/>
              <a:t>인터넷</a:t>
            </a:r>
          </a:p>
        </p:txBody>
      </p:sp>
      <p:pic>
        <p:nvPicPr>
          <p:cNvPr id="47" name="Picture 104" descr="3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" t="1872" r="71417" b="75826"/>
          <a:stretch>
            <a:fillRect/>
          </a:stretch>
        </p:blipFill>
        <p:spPr bwMode="auto">
          <a:xfrm>
            <a:off x="9000049" y="2272647"/>
            <a:ext cx="598488" cy="69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104" descr="3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" t="1872" r="71417" b="75826"/>
          <a:stretch>
            <a:fillRect/>
          </a:stretch>
        </p:blipFill>
        <p:spPr bwMode="auto">
          <a:xfrm>
            <a:off x="9152449" y="2425047"/>
            <a:ext cx="598488" cy="69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104" descr="3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" t="1872" r="71417" b="75826"/>
          <a:stretch>
            <a:fillRect/>
          </a:stretch>
        </p:blipFill>
        <p:spPr bwMode="auto">
          <a:xfrm>
            <a:off x="4945455" y="3408233"/>
            <a:ext cx="405751" cy="472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104" descr="3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" t="1872" r="71417" b="75826"/>
          <a:stretch>
            <a:fillRect/>
          </a:stretch>
        </p:blipFill>
        <p:spPr bwMode="auto">
          <a:xfrm>
            <a:off x="5397876" y="3422529"/>
            <a:ext cx="405751" cy="472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꺾인 연결선 12"/>
          <p:cNvCxnSpPr>
            <a:stCxn id="24" idx="3"/>
            <a:endCxn id="5" idx="2"/>
          </p:cNvCxnSpPr>
          <p:nvPr/>
        </p:nvCxnSpPr>
        <p:spPr>
          <a:xfrm flipV="1">
            <a:off x="6939203" y="2768584"/>
            <a:ext cx="642425" cy="44845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꺾인 연결선 14"/>
          <p:cNvCxnSpPr>
            <a:stCxn id="5" idx="0"/>
            <a:endCxn id="47" idx="1"/>
          </p:cNvCxnSpPr>
          <p:nvPr/>
        </p:nvCxnSpPr>
        <p:spPr>
          <a:xfrm flipV="1">
            <a:off x="8442324" y="2621103"/>
            <a:ext cx="557725" cy="147481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534175" y="3103518"/>
            <a:ext cx="10294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원격제어 </a:t>
            </a:r>
            <a:r>
              <a:rPr lang="en-US" altLang="ko-KR" sz="900" dirty="0"/>
              <a:t>: 3389</a:t>
            </a:r>
          </a:p>
          <a:p>
            <a:r>
              <a:rPr lang="en-US" altLang="ko-KR" sz="900" dirty="0"/>
              <a:t>MQTT : 1883</a:t>
            </a:r>
          </a:p>
          <a:p>
            <a:r>
              <a:rPr lang="en-US" altLang="ko-KR" sz="900" dirty="0"/>
              <a:t>Database : 3306</a:t>
            </a:r>
          </a:p>
          <a:p>
            <a:r>
              <a:rPr lang="en-US" altLang="ko-KR" sz="900" dirty="0"/>
              <a:t>WEB : 8080</a:t>
            </a:r>
            <a:endParaRPr lang="ko-KR" altLang="en-US" sz="900" dirty="0"/>
          </a:p>
        </p:txBody>
      </p:sp>
      <p:sp>
        <p:nvSpPr>
          <p:cNvPr id="56" name="TextBox 55"/>
          <p:cNvSpPr txBox="1"/>
          <p:nvPr/>
        </p:nvSpPr>
        <p:spPr>
          <a:xfrm>
            <a:off x="4881057" y="2633894"/>
            <a:ext cx="10294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dirty="0"/>
              <a:t>사용</a:t>
            </a:r>
            <a:r>
              <a:rPr lang="en-US" altLang="ko-KR" sz="900" dirty="0"/>
              <a:t>Port</a:t>
            </a:r>
          </a:p>
          <a:p>
            <a:r>
              <a:rPr lang="en-US" altLang="ko-KR" sz="900" dirty="0"/>
              <a:t>MQTT : 1883</a:t>
            </a:r>
          </a:p>
          <a:p>
            <a:r>
              <a:rPr lang="en-US" altLang="ko-KR" sz="900" dirty="0"/>
              <a:t>Database : 3306</a:t>
            </a:r>
          </a:p>
          <a:p>
            <a:r>
              <a:rPr lang="en-US" altLang="ko-KR" sz="900" dirty="0"/>
              <a:t>WEB : 8080</a:t>
            </a:r>
            <a:endParaRPr lang="ko-KR" altLang="en-US" sz="900" dirty="0"/>
          </a:p>
        </p:txBody>
      </p:sp>
    </p:spTree>
    <p:extLst>
      <p:ext uri="{BB962C8B-B14F-4D97-AF65-F5344CB8AC3E}">
        <p14:creationId xmlns:p14="http://schemas.microsoft.com/office/powerpoint/2010/main" val="24047028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사용자 지정 2">
      <a:majorFont>
        <a:latin typeface="맑은 고딕"/>
        <a:ea typeface="HY헤드라인"/>
        <a:cs typeface=""/>
      </a:majorFont>
      <a:minorFont>
        <a:latin typeface="맑은 고딕"/>
        <a:ea typeface="HY견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4843</TotalTime>
  <Words>299</Words>
  <Application>Microsoft Office PowerPoint</Application>
  <PresentationFormat>사용자 지정</PresentationFormat>
  <Paragraphs>48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4</vt:i4>
      </vt:variant>
      <vt:variant>
        <vt:lpstr>슬라이드 제목</vt:lpstr>
      </vt:variant>
      <vt:variant>
        <vt:i4>3</vt:i4>
      </vt:variant>
    </vt:vector>
  </HeadingPairs>
  <TitlesOfParts>
    <vt:vector size="12" baseType="lpstr">
      <vt:lpstr>HY헤드라인M</vt:lpstr>
      <vt:lpstr>맑은 고딕</vt:lpstr>
      <vt:lpstr>Arial</vt:lpstr>
      <vt:lpstr>Arial Rounded MT Bold</vt:lpstr>
      <vt:lpstr>Wingdings</vt:lpstr>
      <vt:lpstr>Office 테마</vt:lpstr>
      <vt:lpstr>디자인 사용자 지정</vt:lpstr>
      <vt:lpstr>1_디자인 사용자 지정</vt:lpstr>
      <vt:lpstr>2_디자인 사용자 지정</vt:lpstr>
      <vt:lpstr>PowerPoint 프레젠테이션</vt:lpstr>
      <vt:lpstr>01. 제안기술</vt:lpstr>
      <vt:lpstr>02. 시스템 구축 및 분석 서비스의 구축목적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Man Kyo Han</cp:lastModifiedBy>
  <cp:revision>450</cp:revision>
  <cp:lastPrinted>2013-09-15T08:26:44Z</cp:lastPrinted>
  <dcterms:created xsi:type="dcterms:W3CDTF">2010-11-29T04:58:55Z</dcterms:created>
  <dcterms:modified xsi:type="dcterms:W3CDTF">2024-03-27T07:10:22Z</dcterms:modified>
</cp:coreProperties>
</file>