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56" r:id="rId3"/>
    <p:sldId id="271" r:id="rId4"/>
    <p:sldId id="260" r:id="rId5"/>
    <p:sldId id="261" r:id="rId6"/>
    <p:sldId id="276" r:id="rId7"/>
    <p:sldId id="263" r:id="rId8"/>
    <p:sldId id="264" r:id="rId9"/>
    <p:sldId id="265" r:id="rId10"/>
    <p:sldId id="270" r:id="rId11"/>
    <p:sldId id="258" r:id="rId12"/>
    <p:sldId id="257" r:id="rId1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26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1EC05BB-9010-D7EB-BF66-70B446053D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C9059540-7A5E-032B-5864-AD79835D18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D5C648E-CA11-C292-6801-4181B7A6A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58D19-A234-4CFD-A134-CD7F9D3A9B25}" type="datetimeFigureOut">
              <a:rPr lang="ko-KR" altLang="en-US" smtClean="0"/>
              <a:t>2026-48-28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73A4370-C161-DA74-6F05-CE266D520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EBDD6E4-9DB1-F435-5524-939143B47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014FB-EB19-45FB-A6A1-EE75CCCCEF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4420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5025C2E-1627-1DFD-FAC1-3325DA616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C411F53-9ED4-07B2-4A3E-203DCB9FE9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1CA7A68-7867-11BA-4B71-0AEE8E76F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58D19-A234-4CFD-A134-CD7F9D3A9B25}" type="datetimeFigureOut">
              <a:rPr lang="ko-KR" altLang="en-US" smtClean="0"/>
              <a:t>2026-48-28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81AD871-C1B5-F4FD-0B5C-73BE9A98F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FA71CBF-F01F-CD41-EEEC-7ECA9AB80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014FB-EB19-45FB-A6A1-EE75CCCCEF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6470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A7B2EBE-4DAC-A794-4D61-23177C11A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11E5540-BC5E-4005-867D-064EAFAA4D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6363661-1FDE-F622-8F15-65F515268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58D19-A234-4CFD-A134-CD7F9D3A9B25}" type="datetimeFigureOut">
              <a:rPr lang="ko-KR" altLang="en-US" smtClean="0"/>
              <a:t>2026-48-28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A87C163-CBF4-F95D-06DF-F958AB3ED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AD24C8C-67F8-A4E8-D022-353A93912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014FB-EB19-45FB-A6A1-EE75CCCCEF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034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79FAB43-2D09-2739-8821-7775711EC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4427A3D-2A3F-DB76-C8CF-D1F2A913C6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E653977-2CBD-47A6-60E6-8D9DDA0556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6BEF517-11FE-E362-1F6E-BF743A1BF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58D19-A234-4CFD-A134-CD7F9D3A9B25}" type="datetimeFigureOut">
              <a:rPr lang="ko-KR" altLang="en-US" smtClean="0"/>
              <a:t>2026-48-28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B17AF16-B246-5D39-BC7F-5F0DAC02E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E85D593-6571-4C48-2E85-0F8F79724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014FB-EB19-45FB-A6A1-EE75CCCCEF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447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CD09392-DC4F-AF56-8BA7-CA9A60954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82A8538-328F-3081-36B7-61F994E698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02A46E5-D54D-B60D-2D72-6F74CAF793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EEC3FEEE-2968-828B-99D2-51C5F754CF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86E6AD3A-C99E-E31F-A059-8517641E7D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CF9D70E4-79C8-5B62-D770-5D0E2C791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58D19-A234-4CFD-A134-CD7F9D3A9B25}" type="datetimeFigureOut">
              <a:rPr lang="ko-KR" altLang="en-US" smtClean="0"/>
              <a:t>2026-48-28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EC3BB188-FF97-133D-BD3C-87937CF93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028292E-BA5D-B863-DDCF-46770CFAB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014FB-EB19-45FB-A6A1-EE75CCCCEF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3800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F5878EF-2295-3CF0-C06B-335F19F79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AB5C2D6-66FA-FDFD-6DCB-846704C0F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58D19-A234-4CFD-A134-CD7F9D3A9B25}" type="datetimeFigureOut">
              <a:rPr lang="ko-KR" altLang="en-US" smtClean="0"/>
              <a:t>2026-48-28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5DAA642-865F-42B7-E6A1-C946CFF2B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6FFE9A6-2BCD-CA38-4627-CF94ACFBE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014FB-EB19-45FB-A6A1-EE75CCCCEF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7971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D9830BE4-90E5-3E0B-8312-7F5D65238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58D19-A234-4CFD-A134-CD7F9D3A9B25}" type="datetimeFigureOut">
              <a:rPr lang="ko-KR" altLang="en-US" smtClean="0"/>
              <a:t>2026-48-28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4C247E7-CCE0-FF0C-E994-35AB85E9D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AF3757A-0369-9261-256F-272E839A5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014FB-EB19-45FB-A6A1-EE75CCCCEF41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85C3232E-3B8C-36C0-93B7-B15E81149EB3}"/>
              </a:ext>
            </a:extLst>
          </p:cNvPr>
          <p:cNvSpPr/>
          <p:nvPr userDrawn="1"/>
        </p:nvSpPr>
        <p:spPr>
          <a:xfrm>
            <a:off x="437322" y="763325"/>
            <a:ext cx="8476090" cy="51842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2B567F-1E8A-A832-A793-EB120AE9389A}"/>
              </a:ext>
            </a:extLst>
          </p:cNvPr>
          <p:cNvSpPr txBox="1"/>
          <p:nvPr userDrawn="1"/>
        </p:nvSpPr>
        <p:spPr>
          <a:xfrm>
            <a:off x="434884" y="5979259"/>
            <a:ext cx="24705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b="1" dirty="0"/>
              <a:t>프로젝트명 </a:t>
            </a:r>
            <a:r>
              <a:rPr lang="en-US" altLang="ko-KR" sz="900" b="1" dirty="0"/>
              <a:t>: </a:t>
            </a:r>
            <a:r>
              <a:rPr lang="ko-KR" altLang="en-US" sz="900" b="1" dirty="0"/>
              <a:t>파라다이스 </a:t>
            </a:r>
            <a:r>
              <a:rPr lang="ko-KR" altLang="en-US" sz="900" b="1" dirty="0" err="1"/>
              <a:t>씨티</a:t>
            </a:r>
            <a:r>
              <a:rPr lang="ko-KR" altLang="en-US" sz="900" b="1" dirty="0"/>
              <a:t> </a:t>
            </a:r>
            <a:r>
              <a:rPr lang="en-US" altLang="ko-KR" sz="900" b="1" dirty="0"/>
              <a:t>DID </a:t>
            </a:r>
            <a:r>
              <a:rPr lang="ko-KR" altLang="en-US" sz="900" b="1" dirty="0"/>
              <a:t>통합관제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9763B4-5F67-A403-8676-1BDF7564FC58}"/>
              </a:ext>
            </a:extLst>
          </p:cNvPr>
          <p:cNvSpPr txBox="1"/>
          <p:nvPr userDrawn="1"/>
        </p:nvSpPr>
        <p:spPr>
          <a:xfrm>
            <a:off x="434884" y="403892"/>
            <a:ext cx="80663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/>
              <a:t>화면이름 </a:t>
            </a:r>
            <a:r>
              <a:rPr lang="en-US" altLang="ko-KR" sz="1050" b="1" dirty="0"/>
              <a:t>:</a:t>
            </a:r>
            <a:endParaRPr lang="ko-KR" altLang="en-US" sz="1050" b="1" dirty="0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1A0BD2AA-0F69-7696-CEE7-D07264A55A8F}"/>
              </a:ext>
            </a:extLst>
          </p:cNvPr>
          <p:cNvSpPr/>
          <p:nvPr userDrawn="1"/>
        </p:nvSpPr>
        <p:spPr>
          <a:xfrm>
            <a:off x="8969071" y="310101"/>
            <a:ext cx="2989692" cy="36512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>
                <a:solidFill>
                  <a:schemeClr val="tx1"/>
                </a:solidFill>
              </a:rPr>
              <a:t>기 능 설 명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E8353EDB-2A96-C5F2-2407-35B0A4F61269}"/>
              </a:ext>
            </a:extLst>
          </p:cNvPr>
          <p:cNvSpPr/>
          <p:nvPr userDrawn="1"/>
        </p:nvSpPr>
        <p:spPr>
          <a:xfrm>
            <a:off x="8969070" y="758024"/>
            <a:ext cx="2989691" cy="51842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4F46F2E-385B-6A4F-5C97-4609E6334115}"/>
              </a:ext>
            </a:extLst>
          </p:cNvPr>
          <p:cNvSpPr txBox="1"/>
          <p:nvPr userDrawn="1"/>
        </p:nvSpPr>
        <p:spPr>
          <a:xfrm>
            <a:off x="434884" y="118293"/>
            <a:ext cx="72808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/>
              <a:t>화면 </a:t>
            </a:r>
            <a:r>
              <a:rPr lang="en-US" altLang="ko-KR" sz="1050" b="1" dirty="0"/>
              <a:t>ID</a:t>
            </a:r>
            <a:r>
              <a:rPr lang="ko-KR" altLang="en-US" sz="1050" b="1" dirty="0"/>
              <a:t> </a:t>
            </a:r>
            <a:r>
              <a:rPr lang="en-US" altLang="ko-KR" sz="1050" b="1" dirty="0"/>
              <a:t>:</a:t>
            </a:r>
            <a:endParaRPr lang="ko-KR" altLang="en-US" sz="1050" b="1" dirty="0"/>
          </a:p>
        </p:txBody>
      </p:sp>
    </p:spTree>
    <p:extLst>
      <p:ext uri="{BB962C8B-B14F-4D97-AF65-F5344CB8AC3E}">
        <p14:creationId xmlns:p14="http://schemas.microsoft.com/office/powerpoint/2010/main" val="3844892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8EBCCF7-D311-FC9F-34CC-0B996FD27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465153A-2066-EA7A-7647-E75E68A95F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CCB292A-213B-5067-F69B-69DFB8BFE4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535D665-4254-A45B-3A04-23F3CC528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58D19-A234-4CFD-A134-CD7F9D3A9B25}" type="datetimeFigureOut">
              <a:rPr lang="ko-KR" altLang="en-US" smtClean="0"/>
              <a:t>2026-48-28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3C54047-48D3-2393-44EF-185428AD4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1C8225B-D79B-562B-D7B7-6AD074156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014FB-EB19-45FB-A6A1-EE75CCCCEF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604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A4E2A79-F932-4779-7E2B-B6CA12E79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E807A64-74C8-AB78-BE68-8B131E7B51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C1142CC-44B5-7A7B-9CBF-FFBE4526B6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14A5B46-CE92-97E7-A62E-15C3923B0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58D19-A234-4CFD-A134-CD7F9D3A9B25}" type="datetimeFigureOut">
              <a:rPr lang="ko-KR" altLang="en-US" smtClean="0"/>
              <a:t>2026-48-28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E2F40B2-23A9-4E2A-C13E-1A7C2A90F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06A6714-FB14-9CE0-E9BA-9D09EE398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014FB-EB19-45FB-A6A1-EE75CCCCEF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7125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2680147-AF0A-29AA-AFE5-1D459B436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6BD73B4-EF88-A9A1-11BC-F686B511B4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2739B98-1F7B-F227-6A23-1F4D3D19E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58D19-A234-4CFD-A134-CD7F9D3A9B25}" type="datetimeFigureOut">
              <a:rPr lang="ko-KR" altLang="en-US" smtClean="0"/>
              <a:t>2026-48-28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CF7BDDF-8C84-DA27-FF5E-5E94F3D28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6BD799F-72D1-F984-68D4-2CFABB742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014FB-EB19-45FB-A6A1-EE75CCCCEF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2397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8B56BB58-7724-E087-4064-6E3EBC8404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7A3EDEC-B151-07A9-C208-C6FBF7AB4B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3FC31B8-93D1-E03A-5D2E-2318EFD91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58D19-A234-4CFD-A134-CD7F9D3A9B25}" type="datetimeFigureOut">
              <a:rPr lang="ko-KR" altLang="en-US" smtClean="0"/>
              <a:t>2026-48-28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C79C548-5DD3-EF7B-A3B9-E38053C17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DEC16AA-D5B6-051C-3486-7D9BF7F92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014FB-EB19-45FB-A6A1-EE75CCCCEF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819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FFAD5034-A4D0-15FB-A9FD-5AA734790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0CAF97-A8F6-EB60-8419-758B5C576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6103D16-9159-343A-9027-BFAA1DCB59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858D19-A234-4CFD-A134-CD7F9D3A9B25}" type="datetimeFigureOut">
              <a:rPr lang="ko-KR" altLang="en-US" smtClean="0"/>
              <a:t>2026-48-28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0E70026-F884-823D-7415-70E148202E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D5AF42A-39CF-1D54-685C-62E2EAD2AE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6014FB-EB19-45FB-A6A1-EE75CCCCEF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0757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192.168.0.100/ScrEdit.xml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192.168.0.100/ScrEdit.xml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DF16F838-5D32-3BF1-3941-9424559AC5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9180567"/>
              </p:ext>
            </p:extLst>
          </p:nvPr>
        </p:nvGraphicFramePr>
        <p:xfrm>
          <a:off x="1081796" y="1943506"/>
          <a:ext cx="8544283" cy="2095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85813">
                  <a:extLst>
                    <a:ext uri="{9D8B030D-6E8A-4147-A177-3AD203B41FA5}">
                      <a16:colId xmlns:a16="http://schemas.microsoft.com/office/drawing/2014/main" val="2880675271"/>
                    </a:ext>
                  </a:extLst>
                </a:gridCol>
                <a:gridCol w="3156480">
                  <a:extLst>
                    <a:ext uri="{9D8B030D-6E8A-4147-A177-3AD203B41FA5}">
                      <a16:colId xmlns:a16="http://schemas.microsoft.com/office/drawing/2014/main" val="1116226514"/>
                    </a:ext>
                  </a:extLst>
                </a:gridCol>
                <a:gridCol w="874102">
                  <a:extLst>
                    <a:ext uri="{9D8B030D-6E8A-4147-A177-3AD203B41FA5}">
                      <a16:colId xmlns:a16="http://schemas.microsoft.com/office/drawing/2014/main" val="375312806"/>
                    </a:ext>
                  </a:extLst>
                </a:gridCol>
                <a:gridCol w="716254">
                  <a:extLst>
                    <a:ext uri="{9D8B030D-6E8A-4147-A177-3AD203B41FA5}">
                      <a16:colId xmlns:a16="http://schemas.microsoft.com/office/drawing/2014/main" val="1289732942"/>
                    </a:ext>
                  </a:extLst>
                </a:gridCol>
                <a:gridCol w="3011634">
                  <a:extLst>
                    <a:ext uri="{9D8B030D-6E8A-4147-A177-3AD203B41FA5}">
                      <a16:colId xmlns:a16="http://schemas.microsoft.com/office/drawing/2014/main" val="3881339474"/>
                    </a:ext>
                  </a:extLst>
                </a:gridCol>
              </a:tblGrid>
              <a:tr h="20955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200" b="1" u="none" strike="noStrike" dirty="0">
                          <a:effectLst/>
                        </a:rPr>
                        <a:t>화면 </a:t>
                      </a:r>
                      <a:r>
                        <a:rPr lang="en-US" sz="1200" b="1" u="none" strike="noStrike" dirty="0">
                          <a:effectLst/>
                        </a:rPr>
                        <a:t>ID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200" b="1" u="none" strike="noStrike" dirty="0">
                          <a:effectLst/>
                        </a:rPr>
                        <a:t>화면이름</a:t>
                      </a:r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200" b="1" u="none" strike="noStrike" dirty="0">
                          <a:effectLst/>
                        </a:rPr>
                        <a:t>화면 </a:t>
                      </a:r>
                      <a:r>
                        <a:rPr lang="en-US" sz="1200" b="1" u="none" strike="noStrike" dirty="0">
                          <a:effectLst/>
                        </a:rPr>
                        <a:t>ID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200" b="1" u="none" strike="noStrike" dirty="0">
                          <a:effectLst/>
                        </a:rPr>
                        <a:t>화면이름</a:t>
                      </a:r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23983317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SYSTEM-01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ko-KR" sz="1000" u="none" strike="noStrike" dirty="0">
                          <a:effectLst/>
                        </a:rPr>
                        <a:t>DID </a:t>
                      </a:r>
                      <a:r>
                        <a:rPr lang="ko-KR" altLang="en-US" sz="1000" u="none" strike="noStrike" dirty="0">
                          <a:effectLst/>
                        </a:rPr>
                        <a:t>통합관제 </a:t>
                      </a:r>
                      <a:r>
                        <a:rPr lang="en-US" altLang="ko-KR" sz="1000" u="none" strike="noStrike" dirty="0">
                          <a:effectLst/>
                        </a:rPr>
                        <a:t>SW </a:t>
                      </a:r>
                      <a:r>
                        <a:rPr lang="ko-KR" altLang="en-US" sz="1000" u="none" strike="noStrike" dirty="0">
                          <a:effectLst/>
                        </a:rPr>
                        <a:t>구성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DB-01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 dirty="0" err="1">
                          <a:effectLst/>
                        </a:rPr>
                        <a:t>잭팟</a:t>
                      </a:r>
                      <a:r>
                        <a:rPr lang="ko-KR" altLang="en-US" sz="1000" u="none" strike="noStrike" dirty="0">
                          <a:effectLst/>
                        </a:rPr>
                        <a:t> 데이터 수집 테이블 구성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42344412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SYSTEM-02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ko-KR" sz="1000" u="none" strike="noStrike" dirty="0">
                          <a:effectLst/>
                        </a:rPr>
                        <a:t>DID </a:t>
                      </a:r>
                      <a:r>
                        <a:rPr lang="ko-KR" altLang="en-US" sz="1000" u="none" strike="noStrike" dirty="0">
                          <a:effectLst/>
                        </a:rPr>
                        <a:t>통합관제 </a:t>
                      </a:r>
                      <a:r>
                        <a:rPr lang="en-US" altLang="ko-KR" sz="1000" u="none" strike="noStrike" dirty="0">
                          <a:effectLst/>
                        </a:rPr>
                        <a:t>D/B </a:t>
                      </a:r>
                      <a:r>
                        <a:rPr lang="ko-KR" altLang="en-US" sz="1000" u="none" strike="noStrike" dirty="0">
                          <a:effectLst/>
                        </a:rPr>
                        <a:t>구성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DB-02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Screen Client SW </a:t>
                      </a:r>
                      <a:r>
                        <a:rPr lang="ko-KR" altLang="en-US" sz="1000" u="none" strike="noStrike" dirty="0">
                          <a:effectLst/>
                        </a:rPr>
                        <a:t>등록 테이블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20491740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SYS-01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 dirty="0" err="1">
                          <a:effectLst/>
                        </a:rPr>
                        <a:t>잭팟</a:t>
                      </a:r>
                      <a:r>
                        <a:rPr lang="ko-KR" altLang="en-US" sz="1000" u="none" strike="noStrike" dirty="0">
                          <a:effectLst/>
                        </a:rPr>
                        <a:t> 데이터수집 서버 시스템 구성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DB-03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Screen Player SW </a:t>
                      </a:r>
                      <a:r>
                        <a:rPr lang="ko-KR" altLang="en-US" sz="1000" u="none" strike="noStrike" dirty="0">
                          <a:effectLst/>
                        </a:rPr>
                        <a:t>구동조건 테이블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03146799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SYS-02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Screen Client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DB-04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altLang="ko-KR" sz="1000" u="none" strike="noStrike" dirty="0">
                          <a:effectLst/>
                        </a:rPr>
                        <a:t>Screen Editor </a:t>
                      </a:r>
                      <a:r>
                        <a:rPr lang="ko-KR" altLang="en-US" sz="1000" u="none" strike="noStrike" dirty="0">
                          <a:effectLst/>
                        </a:rPr>
                        <a:t>설정 저장 테이블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49794521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SYS-03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Screen Player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DB-05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ko-KR" altLang="en-US" sz="1000" u="none" strike="noStrike">
                          <a:effectLst/>
                        </a:rPr>
                        <a:t>사용자 관리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2965780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SYS-04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Screen Editor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DB-06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DID </a:t>
                      </a:r>
                      <a:r>
                        <a:rPr lang="ko-KR" altLang="en-US" sz="1000" u="none" strike="noStrike" dirty="0">
                          <a:effectLst/>
                        </a:rPr>
                        <a:t>관리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33529488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SYS-05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 dirty="0">
                          <a:effectLst/>
                        </a:rPr>
                        <a:t>통합관제 </a:t>
                      </a:r>
                      <a:r>
                        <a:rPr lang="en-US" altLang="ko-KR" sz="1000" u="none" strike="noStrike" dirty="0">
                          <a:effectLst/>
                        </a:rPr>
                        <a:t>WEB </a:t>
                      </a:r>
                      <a:r>
                        <a:rPr lang="ko-KR" altLang="en-US" sz="1000" u="none" strike="noStrike" dirty="0">
                          <a:effectLst/>
                        </a:rPr>
                        <a:t>사용자 로그인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DB-07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 dirty="0" err="1">
                          <a:effectLst/>
                        </a:rPr>
                        <a:t>메인화면</a:t>
                      </a:r>
                      <a:r>
                        <a:rPr lang="ko-KR" altLang="en-US" sz="1000" u="none" strike="noStrike" dirty="0">
                          <a:effectLst/>
                        </a:rPr>
                        <a:t> 관리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10990712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SYS-06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 dirty="0">
                          <a:effectLst/>
                        </a:rPr>
                        <a:t>통합관제 </a:t>
                      </a:r>
                      <a:r>
                        <a:rPr lang="en-US" sz="1000" u="none" strike="noStrike" dirty="0">
                          <a:effectLst/>
                        </a:rPr>
                        <a:t>Main Frame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DB-08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DID </a:t>
                      </a:r>
                      <a:r>
                        <a:rPr lang="ko-KR" altLang="en-US" sz="1000" u="none" strike="noStrike" dirty="0" err="1">
                          <a:effectLst/>
                        </a:rPr>
                        <a:t>알람관리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2412421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DB-09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386518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1110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EBF0947-3442-9422-6440-EC45661C4A6B}"/>
              </a:ext>
            </a:extLst>
          </p:cNvPr>
          <p:cNvSpPr txBox="1"/>
          <p:nvPr/>
        </p:nvSpPr>
        <p:spPr>
          <a:xfrm>
            <a:off x="9041450" y="811851"/>
            <a:ext cx="278592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900" dirty="0"/>
              <a:t>SMS Server : Slot Machine Server</a:t>
            </a:r>
            <a:r>
              <a:rPr lang="ko-KR" altLang="en-US" sz="900" dirty="0"/>
              <a:t>로 </a:t>
            </a:r>
            <a:r>
              <a:rPr lang="ko-KR" altLang="en-US" sz="900" dirty="0" err="1"/>
              <a:t>슬럿머신의</a:t>
            </a:r>
            <a:r>
              <a:rPr lang="ko-KR" altLang="en-US" sz="900" dirty="0"/>
              <a:t> 정보를 수집하는 서버이다</a:t>
            </a:r>
            <a:r>
              <a:rPr lang="en-US" altLang="ko-KR" sz="900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9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900" dirty="0"/>
              <a:t>Screen Client : </a:t>
            </a:r>
            <a:r>
              <a:rPr lang="ko-KR" altLang="en-US" sz="900" dirty="0"/>
              <a:t>테이블게임 </a:t>
            </a:r>
            <a:r>
              <a:rPr lang="en-US" altLang="ko-KR" sz="900" dirty="0"/>
              <a:t>Display SW</a:t>
            </a:r>
            <a:r>
              <a:rPr lang="ko-KR" altLang="en-US" sz="900" dirty="0"/>
              <a:t>의 동작정보를 수집하고</a:t>
            </a:r>
            <a:r>
              <a:rPr lang="en-US" altLang="ko-KR" sz="900" dirty="0"/>
              <a:t>, Display SW</a:t>
            </a:r>
            <a:r>
              <a:rPr lang="ko-KR" altLang="en-US" sz="900" dirty="0"/>
              <a:t>를 강제종료 및 </a:t>
            </a:r>
            <a:r>
              <a:rPr lang="en-US" altLang="ko-KR" sz="900" dirty="0"/>
              <a:t>Screen Player</a:t>
            </a:r>
            <a:r>
              <a:rPr lang="ko-KR" altLang="en-US" sz="900" dirty="0"/>
              <a:t>기능을 수행한다</a:t>
            </a:r>
            <a:r>
              <a:rPr lang="en-US" altLang="ko-KR" sz="900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9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dirty="0" err="1"/>
              <a:t>잭팟정보수집</a:t>
            </a:r>
            <a:r>
              <a:rPr lang="ko-KR" altLang="en-US" sz="900" dirty="0"/>
              <a:t> </a:t>
            </a:r>
            <a:r>
              <a:rPr lang="en-US" altLang="ko-KR" sz="900" dirty="0"/>
              <a:t>M/W Server : Agent M/W SW</a:t>
            </a:r>
            <a:r>
              <a:rPr lang="ko-KR" altLang="en-US" sz="900" dirty="0"/>
              <a:t>가 구동되는 서버</a:t>
            </a:r>
            <a:endParaRPr lang="en-US" altLang="ko-KR" sz="9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9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900" dirty="0"/>
              <a:t>Screen Editor : Screen Player</a:t>
            </a:r>
            <a:r>
              <a:rPr lang="ko-KR" altLang="en-US" sz="900" dirty="0"/>
              <a:t>가 </a:t>
            </a:r>
            <a:r>
              <a:rPr lang="ko-KR" altLang="en-US" sz="900" dirty="0" err="1"/>
              <a:t>구동시킬</a:t>
            </a:r>
            <a:r>
              <a:rPr lang="ko-KR" altLang="en-US" sz="900" dirty="0"/>
              <a:t> 화면을 편집하고</a:t>
            </a:r>
            <a:r>
              <a:rPr lang="en-US" altLang="ko-KR" sz="900" dirty="0"/>
              <a:t>, </a:t>
            </a:r>
            <a:r>
              <a:rPr lang="ko-KR" altLang="en-US" sz="900" dirty="0"/>
              <a:t>플레이 리스트를 관리한다</a:t>
            </a:r>
            <a:r>
              <a:rPr lang="en-US" altLang="ko-KR" sz="900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9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900" dirty="0"/>
              <a:t>File Server : Screen Player</a:t>
            </a:r>
            <a:r>
              <a:rPr lang="ko-KR" altLang="en-US" sz="900" dirty="0"/>
              <a:t>에서 구동할 백그라운드 미디어 파일이 저장되는 </a:t>
            </a:r>
            <a:r>
              <a:rPr lang="en-US" altLang="ko-KR" sz="900" dirty="0"/>
              <a:t>SMB </a:t>
            </a:r>
            <a:r>
              <a:rPr lang="ko-KR" altLang="en-US" sz="900" dirty="0"/>
              <a:t>서버를 말한다</a:t>
            </a:r>
            <a:r>
              <a:rPr lang="en-US" altLang="ko-KR" sz="900" dirty="0"/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F515C4-4392-8DF5-0DE7-AC78E659B7EE}"/>
              </a:ext>
            </a:extLst>
          </p:cNvPr>
          <p:cNvSpPr txBox="1"/>
          <p:nvPr/>
        </p:nvSpPr>
        <p:spPr>
          <a:xfrm>
            <a:off x="1170774" y="418142"/>
            <a:ext cx="16321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/>
              <a:t>DID </a:t>
            </a:r>
            <a:r>
              <a:rPr lang="ko-KR" altLang="en-US" sz="1100" dirty="0"/>
              <a:t>통합관제 </a:t>
            </a:r>
            <a:r>
              <a:rPr lang="en-US" altLang="ko-KR" sz="1100" dirty="0"/>
              <a:t>SW </a:t>
            </a:r>
            <a:r>
              <a:rPr lang="ko-KR" altLang="en-US" sz="1100" dirty="0"/>
              <a:t>구성</a:t>
            </a:r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489C37F6-350A-2207-B073-9F26735A51D4}"/>
              </a:ext>
            </a:extLst>
          </p:cNvPr>
          <p:cNvSpPr/>
          <p:nvPr/>
        </p:nvSpPr>
        <p:spPr>
          <a:xfrm>
            <a:off x="992765" y="2416530"/>
            <a:ext cx="1206229" cy="4572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SMS Server</a:t>
            </a:r>
          </a:p>
          <a:p>
            <a:pPr algn="ctr"/>
            <a:r>
              <a:rPr lang="en-US" altLang="ko-KR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(A</a:t>
            </a:r>
            <a:r>
              <a:rPr lang="ko-KR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사</a:t>
            </a:r>
            <a:r>
              <a:rPr lang="en-US" altLang="ko-KR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801ED39D-AA91-8CE4-E688-4A2F168C143A}"/>
              </a:ext>
            </a:extLst>
          </p:cNvPr>
          <p:cNvSpPr/>
          <p:nvPr/>
        </p:nvSpPr>
        <p:spPr>
          <a:xfrm>
            <a:off x="992764" y="3200242"/>
            <a:ext cx="1206229" cy="4572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SMS Server</a:t>
            </a:r>
          </a:p>
          <a:p>
            <a:pPr algn="ctr"/>
            <a:r>
              <a:rPr lang="en-US" altLang="ko-KR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(n</a:t>
            </a:r>
            <a:r>
              <a:rPr lang="ko-KR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사</a:t>
            </a:r>
            <a:r>
              <a:rPr lang="en-US" altLang="ko-KR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0E636D9C-967A-046D-E58C-CA1800ED6651}"/>
              </a:ext>
            </a:extLst>
          </p:cNvPr>
          <p:cNvSpPr/>
          <p:nvPr/>
        </p:nvSpPr>
        <p:spPr>
          <a:xfrm>
            <a:off x="3690070" y="2416530"/>
            <a:ext cx="2394218" cy="4572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/>
              <a:t>Jackpot</a:t>
            </a:r>
            <a:r>
              <a:rPr lang="ko-KR" altLang="en-US" sz="1200" b="1" dirty="0"/>
              <a:t>정보수집 </a:t>
            </a:r>
            <a:r>
              <a:rPr lang="en-US" altLang="ko-KR" sz="1200" b="1" dirty="0"/>
              <a:t>M/W Server</a:t>
            </a:r>
            <a:endParaRPr lang="ko-KR" altLang="en-US" sz="1200" b="1" dirty="0"/>
          </a:p>
        </p:txBody>
      </p:sp>
      <p:cxnSp>
        <p:nvCxnSpPr>
          <p:cNvPr id="64" name="직선 화살표 연결선 63">
            <a:extLst>
              <a:ext uri="{FF2B5EF4-FFF2-40B4-BE49-F238E27FC236}">
                <a16:creationId xmlns:a16="http://schemas.microsoft.com/office/drawing/2014/main" id="{B0FE082E-8749-C548-C6FF-E940E1875C96}"/>
              </a:ext>
            </a:extLst>
          </p:cNvPr>
          <p:cNvCxnSpPr>
            <a:stCxn id="61" idx="2"/>
            <a:endCxn id="62" idx="0"/>
          </p:cNvCxnSpPr>
          <p:nvPr/>
        </p:nvCxnSpPr>
        <p:spPr>
          <a:xfrm flipH="1">
            <a:off x="1595879" y="2873730"/>
            <a:ext cx="1" cy="326512"/>
          </a:xfrm>
          <a:prstGeom prst="straightConnector1">
            <a:avLst/>
          </a:prstGeom>
          <a:ln>
            <a:prstDash val="dash"/>
            <a:headEnd type="stealth"/>
            <a:tailEnd type="stealt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연결선: 꺾임 64">
            <a:extLst>
              <a:ext uri="{FF2B5EF4-FFF2-40B4-BE49-F238E27FC236}">
                <a16:creationId xmlns:a16="http://schemas.microsoft.com/office/drawing/2014/main" id="{685F0FAB-1A2E-C45C-9CF2-83F98FA6FF4C}"/>
              </a:ext>
            </a:extLst>
          </p:cNvPr>
          <p:cNvCxnSpPr>
            <a:stCxn id="62" idx="3"/>
            <a:endCxn id="63" idx="1"/>
          </p:cNvCxnSpPr>
          <p:nvPr/>
        </p:nvCxnSpPr>
        <p:spPr>
          <a:xfrm flipV="1">
            <a:off x="2198993" y="2645130"/>
            <a:ext cx="1491077" cy="783712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직선 화살표 연결선 65">
            <a:extLst>
              <a:ext uri="{FF2B5EF4-FFF2-40B4-BE49-F238E27FC236}">
                <a16:creationId xmlns:a16="http://schemas.microsoft.com/office/drawing/2014/main" id="{15734E99-F51D-2FB1-B121-B8478DB5BC4E}"/>
              </a:ext>
            </a:extLst>
          </p:cNvPr>
          <p:cNvCxnSpPr>
            <a:stCxn id="61" idx="3"/>
            <a:endCxn id="63" idx="1"/>
          </p:cNvCxnSpPr>
          <p:nvPr/>
        </p:nvCxnSpPr>
        <p:spPr>
          <a:xfrm>
            <a:off x="2198994" y="2645130"/>
            <a:ext cx="149107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원통형 66">
            <a:extLst>
              <a:ext uri="{FF2B5EF4-FFF2-40B4-BE49-F238E27FC236}">
                <a16:creationId xmlns:a16="http://schemas.microsoft.com/office/drawing/2014/main" id="{814F096D-C6E2-27FB-C05A-BABAC515C7F6}"/>
              </a:ext>
            </a:extLst>
          </p:cNvPr>
          <p:cNvSpPr/>
          <p:nvPr/>
        </p:nvSpPr>
        <p:spPr>
          <a:xfrm>
            <a:off x="4175455" y="3400336"/>
            <a:ext cx="1423447" cy="659493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/>
              <a:t>D/B</a:t>
            </a:r>
          </a:p>
          <a:p>
            <a:pPr algn="ctr"/>
            <a:r>
              <a:rPr lang="en-US" altLang="ko-KR" sz="1100" b="1" dirty="0"/>
              <a:t>(MySQL)</a:t>
            </a:r>
            <a:endParaRPr lang="ko-KR" altLang="en-US" sz="1100" b="1" dirty="0"/>
          </a:p>
        </p:txBody>
      </p:sp>
      <p:cxnSp>
        <p:nvCxnSpPr>
          <p:cNvPr id="68" name="직선 화살표 연결선 67">
            <a:extLst>
              <a:ext uri="{FF2B5EF4-FFF2-40B4-BE49-F238E27FC236}">
                <a16:creationId xmlns:a16="http://schemas.microsoft.com/office/drawing/2014/main" id="{467587C2-8AA4-FAB1-D13E-365228076486}"/>
              </a:ext>
            </a:extLst>
          </p:cNvPr>
          <p:cNvCxnSpPr>
            <a:stCxn id="63" idx="2"/>
            <a:endCxn id="67" idx="1"/>
          </p:cNvCxnSpPr>
          <p:nvPr/>
        </p:nvCxnSpPr>
        <p:spPr>
          <a:xfrm>
            <a:off x="4887179" y="2873730"/>
            <a:ext cx="0" cy="52660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5172C47D-B2EB-2001-D143-B0923ACFB18B}"/>
              </a:ext>
            </a:extLst>
          </p:cNvPr>
          <p:cNvSpPr/>
          <p:nvPr/>
        </p:nvSpPr>
        <p:spPr>
          <a:xfrm>
            <a:off x="3690070" y="4540270"/>
            <a:ext cx="2394218" cy="4572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/>
              <a:t>Screen Editor</a:t>
            </a:r>
            <a:endParaRPr lang="ko-KR" altLang="en-US" sz="1200" b="1" dirty="0"/>
          </a:p>
        </p:txBody>
      </p: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79FCBC81-5E7B-310B-24D2-CC8812FCEC3B}"/>
              </a:ext>
            </a:extLst>
          </p:cNvPr>
          <p:cNvCxnSpPr>
            <a:stCxn id="69" idx="0"/>
            <a:endCxn id="67" idx="3"/>
          </p:cNvCxnSpPr>
          <p:nvPr/>
        </p:nvCxnSpPr>
        <p:spPr>
          <a:xfrm flipV="1">
            <a:off x="4887179" y="4059829"/>
            <a:ext cx="0" cy="48044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6C7A11DD-F17F-64C8-8B4D-E34F9F8A153A}"/>
              </a:ext>
            </a:extLst>
          </p:cNvPr>
          <p:cNvSpPr/>
          <p:nvPr/>
        </p:nvSpPr>
        <p:spPr>
          <a:xfrm>
            <a:off x="6934461" y="2416530"/>
            <a:ext cx="1349633" cy="4572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/>
              <a:t>Screen Player</a:t>
            </a:r>
            <a:endParaRPr lang="ko-KR" altLang="en-US" sz="1200" b="1" dirty="0"/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10EBDEB5-26AC-275F-B071-0058CE7D0847}"/>
              </a:ext>
            </a:extLst>
          </p:cNvPr>
          <p:cNvSpPr/>
          <p:nvPr/>
        </p:nvSpPr>
        <p:spPr>
          <a:xfrm>
            <a:off x="6934460" y="3730083"/>
            <a:ext cx="1349633" cy="4572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/>
              <a:t>Screen Player</a:t>
            </a:r>
            <a:endParaRPr lang="ko-KR" altLang="en-US" sz="1200" b="1" dirty="0"/>
          </a:p>
        </p:txBody>
      </p:sp>
      <p:cxnSp>
        <p:nvCxnSpPr>
          <p:cNvPr id="73" name="연결선: 꺾임 72">
            <a:extLst>
              <a:ext uri="{FF2B5EF4-FFF2-40B4-BE49-F238E27FC236}">
                <a16:creationId xmlns:a16="http://schemas.microsoft.com/office/drawing/2014/main" id="{58694F61-E3EE-7640-56DB-380B715276ED}"/>
              </a:ext>
            </a:extLst>
          </p:cNvPr>
          <p:cNvCxnSpPr>
            <a:stCxn id="67" idx="4"/>
            <a:endCxn id="71" idx="1"/>
          </p:cNvCxnSpPr>
          <p:nvPr/>
        </p:nvCxnSpPr>
        <p:spPr>
          <a:xfrm flipV="1">
            <a:off x="5598902" y="2645130"/>
            <a:ext cx="1335559" cy="1084953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연결선: 꺾임 73">
            <a:extLst>
              <a:ext uri="{FF2B5EF4-FFF2-40B4-BE49-F238E27FC236}">
                <a16:creationId xmlns:a16="http://schemas.microsoft.com/office/drawing/2014/main" id="{7DC47A0C-E628-2F7B-A896-35026DAE1BA4}"/>
              </a:ext>
            </a:extLst>
          </p:cNvPr>
          <p:cNvCxnSpPr>
            <a:stCxn id="67" idx="4"/>
            <a:endCxn id="72" idx="1"/>
          </p:cNvCxnSpPr>
          <p:nvPr/>
        </p:nvCxnSpPr>
        <p:spPr>
          <a:xfrm>
            <a:off x="5598902" y="3730083"/>
            <a:ext cx="1335558" cy="228600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직선 화살표 연결선 74">
            <a:extLst>
              <a:ext uri="{FF2B5EF4-FFF2-40B4-BE49-F238E27FC236}">
                <a16:creationId xmlns:a16="http://schemas.microsoft.com/office/drawing/2014/main" id="{6A4B5BFE-53E3-97ED-FA15-AAE01FBB572F}"/>
              </a:ext>
            </a:extLst>
          </p:cNvPr>
          <p:cNvCxnSpPr>
            <a:cxnSpLocks/>
            <a:stCxn id="71" idx="2"/>
            <a:endCxn id="72" idx="0"/>
          </p:cNvCxnSpPr>
          <p:nvPr/>
        </p:nvCxnSpPr>
        <p:spPr>
          <a:xfrm flipH="1">
            <a:off x="7609277" y="2873730"/>
            <a:ext cx="1" cy="856353"/>
          </a:xfrm>
          <a:prstGeom prst="straightConnector1">
            <a:avLst/>
          </a:prstGeom>
          <a:ln>
            <a:prstDash val="dash"/>
            <a:headEnd type="stealth"/>
            <a:tailEnd type="stealt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08847DCC-1788-30F7-375F-931FAF518A62}"/>
              </a:ext>
            </a:extLst>
          </p:cNvPr>
          <p:cNvGrpSpPr/>
          <p:nvPr/>
        </p:nvGrpSpPr>
        <p:grpSpPr>
          <a:xfrm>
            <a:off x="992764" y="4026333"/>
            <a:ext cx="1538079" cy="638265"/>
            <a:chOff x="1117379" y="3496650"/>
            <a:chExt cx="1538079" cy="638265"/>
          </a:xfrm>
          <a:solidFill>
            <a:schemeClr val="accent1"/>
          </a:solidFill>
        </p:grpSpPr>
        <p:sp>
          <p:nvSpPr>
            <p:cNvPr id="77" name="직사각형 76">
              <a:extLst>
                <a:ext uri="{FF2B5EF4-FFF2-40B4-BE49-F238E27FC236}">
                  <a16:creationId xmlns:a16="http://schemas.microsoft.com/office/drawing/2014/main" id="{DC9E63FB-4A75-E04E-F426-E761111ECC55}"/>
                </a:ext>
              </a:extLst>
            </p:cNvPr>
            <p:cNvSpPr/>
            <p:nvPr/>
          </p:nvSpPr>
          <p:spPr>
            <a:xfrm>
              <a:off x="1117379" y="3496650"/>
              <a:ext cx="1377579" cy="4572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b="1"/>
                <a:t>화면 클라이언트</a:t>
              </a:r>
              <a:endParaRPr lang="ko-KR" altLang="en-US" sz="1200" b="1" dirty="0"/>
            </a:p>
          </p:txBody>
        </p: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263CFE09-AB93-C30D-CADF-DA3CC607F845}"/>
                </a:ext>
              </a:extLst>
            </p:cNvPr>
            <p:cNvSpPr/>
            <p:nvPr/>
          </p:nvSpPr>
          <p:spPr>
            <a:xfrm>
              <a:off x="1181248" y="3581755"/>
              <a:ext cx="1377579" cy="4572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b="1"/>
                <a:t>화면 클라이언트</a:t>
              </a:r>
              <a:endParaRPr lang="ko-KR" altLang="en-US" sz="1200" b="1" dirty="0"/>
            </a:p>
          </p:txBody>
        </p:sp>
        <p:sp>
          <p:nvSpPr>
            <p:cNvPr id="79" name="직사각형 78">
              <a:extLst>
                <a:ext uri="{FF2B5EF4-FFF2-40B4-BE49-F238E27FC236}">
                  <a16:creationId xmlns:a16="http://schemas.microsoft.com/office/drawing/2014/main" id="{BD6A96AC-86B1-77D9-9F2E-1382F860C3DD}"/>
                </a:ext>
              </a:extLst>
            </p:cNvPr>
            <p:cNvSpPr/>
            <p:nvPr/>
          </p:nvSpPr>
          <p:spPr>
            <a:xfrm>
              <a:off x="1277879" y="3677715"/>
              <a:ext cx="1377579" cy="4572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/>
                <a:t>Screen Client</a:t>
              </a:r>
              <a:endParaRPr lang="ko-KR" altLang="en-US" sz="1200" b="1" dirty="0"/>
            </a:p>
          </p:txBody>
        </p:sp>
      </p:grpSp>
      <p:cxnSp>
        <p:nvCxnSpPr>
          <p:cNvPr id="80" name="연결선: 꺾임 79">
            <a:extLst>
              <a:ext uri="{FF2B5EF4-FFF2-40B4-BE49-F238E27FC236}">
                <a16:creationId xmlns:a16="http://schemas.microsoft.com/office/drawing/2014/main" id="{DCEDF165-7742-2657-CCB5-9815BF3F4239}"/>
              </a:ext>
            </a:extLst>
          </p:cNvPr>
          <p:cNvCxnSpPr>
            <a:cxnSpLocks/>
            <a:stCxn id="79" idx="3"/>
            <a:endCxn id="67" idx="2"/>
          </p:cNvCxnSpPr>
          <p:nvPr/>
        </p:nvCxnSpPr>
        <p:spPr>
          <a:xfrm flipV="1">
            <a:off x="2530843" y="3730083"/>
            <a:ext cx="1644612" cy="705915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76C16B45-450B-7655-B13E-E90E6ABD0A31}"/>
              </a:ext>
            </a:extLst>
          </p:cNvPr>
          <p:cNvSpPr/>
          <p:nvPr/>
        </p:nvSpPr>
        <p:spPr>
          <a:xfrm>
            <a:off x="3690069" y="5292351"/>
            <a:ext cx="2394218" cy="4572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/>
              <a:t>File Server</a:t>
            </a:r>
            <a:endParaRPr lang="ko-KR" altLang="en-US" sz="1200" b="1" dirty="0"/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6108A48D-A27B-3578-604E-F7A4382B0CAE}"/>
              </a:ext>
            </a:extLst>
          </p:cNvPr>
          <p:cNvSpPr/>
          <p:nvPr/>
        </p:nvSpPr>
        <p:spPr>
          <a:xfrm>
            <a:off x="6857726" y="2797769"/>
            <a:ext cx="160256" cy="15192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직사각형 82">
            <a:extLst>
              <a:ext uri="{FF2B5EF4-FFF2-40B4-BE49-F238E27FC236}">
                <a16:creationId xmlns:a16="http://schemas.microsoft.com/office/drawing/2014/main" id="{3FAEDDE5-E484-7BB5-F455-1ADA6CE31417}"/>
              </a:ext>
            </a:extLst>
          </p:cNvPr>
          <p:cNvSpPr/>
          <p:nvPr/>
        </p:nvSpPr>
        <p:spPr>
          <a:xfrm>
            <a:off x="6854331" y="4131437"/>
            <a:ext cx="160256" cy="15192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4" name="연결선: 꺾임 83">
            <a:extLst>
              <a:ext uri="{FF2B5EF4-FFF2-40B4-BE49-F238E27FC236}">
                <a16:creationId xmlns:a16="http://schemas.microsoft.com/office/drawing/2014/main" id="{F5A10EB0-D0AC-0971-A075-4CE3BDFF4671}"/>
              </a:ext>
            </a:extLst>
          </p:cNvPr>
          <p:cNvCxnSpPr>
            <a:stCxn id="81" idx="3"/>
            <a:endCxn id="83" idx="1"/>
          </p:cNvCxnSpPr>
          <p:nvPr/>
        </p:nvCxnSpPr>
        <p:spPr>
          <a:xfrm flipV="1">
            <a:off x="6084287" y="4207398"/>
            <a:ext cx="770044" cy="1313553"/>
          </a:xfrm>
          <a:prstGeom prst="bentConnector3">
            <a:avLst/>
          </a:prstGeom>
          <a:ln>
            <a:solidFill>
              <a:schemeClr val="accent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연결선: 꺾임 84">
            <a:extLst>
              <a:ext uri="{FF2B5EF4-FFF2-40B4-BE49-F238E27FC236}">
                <a16:creationId xmlns:a16="http://schemas.microsoft.com/office/drawing/2014/main" id="{7D419C95-F5DB-FB25-FEF1-15D3EEECBCD2}"/>
              </a:ext>
            </a:extLst>
          </p:cNvPr>
          <p:cNvCxnSpPr>
            <a:stCxn id="81" idx="3"/>
            <a:endCxn id="82" idx="1"/>
          </p:cNvCxnSpPr>
          <p:nvPr/>
        </p:nvCxnSpPr>
        <p:spPr>
          <a:xfrm flipV="1">
            <a:off x="6084287" y="2873730"/>
            <a:ext cx="773439" cy="2647221"/>
          </a:xfrm>
          <a:prstGeom prst="bentConnector3">
            <a:avLst/>
          </a:prstGeom>
          <a:ln>
            <a:solidFill>
              <a:schemeClr val="accent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C9B32FC6-2817-E79B-1D9E-11CDABDADEA9}"/>
              </a:ext>
            </a:extLst>
          </p:cNvPr>
          <p:cNvSpPr txBox="1"/>
          <p:nvPr/>
        </p:nvSpPr>
        <p:spPr>
          <a:xfrm>
            <a:off x="623062" y="4737239"/>
            <a:ext cx="247215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b="1" dirty="0"/>
              <a:t>화면 클라이언트</a:t>
            </a:r>
            <a:endParaRPr lang="en-US" altLang="ko-KR" sz="1000" b="1" dirty="0"/>
          </a:p>
          <a:p>
            <a:endParaRPr lang="en-US" altLang="ko-KR" sz="10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현장에서 운영하고 있는 </a:t>
            </a:r>
            <a:r>
              <a:rPr lang="en-US" altLang="ko-KR" sz="1000" b="1" dirty="0"/>
              <a:t>Display PC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해상도 정보 수집</a:t>
            </a:r>
            <a:endParaRPr lang="en-US" altLang="ko-KR" sz="10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출력중인 </a:t>
            </a:r>
            <a:r>
              <a:rPr lang="en-US" altLang="ko-KR" sz="1000" b="1" dirty="0"/>
              <a:t>PC</a:t>
            </a:r>
            <a:r>
              <a:rPr lang="ko-KR" altLang="en-US" sz="1000" b="1" dirty="0"/>
              <a:t>화면 정보 수집</a:t>
            </a:r>
            <a:endParaRPr lang="en-US" altLang="ko-KR" sz="10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00" b="1" dirty="0"/>
              <a:t>특정 </a:t>
            </a:r>
            <a:r>
              <a:rPr lang="en-US" altLang="ko-KR" sz="1000" b="1" dirty="0"/>
              <a:t>Key </a:t>
            </a:r>
            <a:r>
              <a:rPr lang="ko-KR" altLang="en-US" sz="1000" b="1" dirty="0"/>
              <a:t>입력에 의한 프로그램 전환</a:t>
            </a:r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E9FB95A7-D823-6C58-05D7-E00A318D0B76}"/>
              </a:ext>
            </a:extLst>
          </p:cNvPr>
          <p:cNvSpPr/>
          <p:nvPr/>
        </p:nvSpPr>
        <p:spPr>
          <a:xfrm>
            <a:off x="3562117" y="2285841"/>
            <a:ext cx="2626698" cy="1997517"/>
          </a:xfrm>
          <a:prstGeom prst="rect">
            <a:avLst/>
          </a:prstGeom>
          <a:noFill/>
          <a:ln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설명선: 굽은 선 87">
            <a:extLst>
              <a:ext uri="{FF2B5EF4-FFF2-40B4-BE49-F238E27FC236}">
                <a16:creationId xmlns:a16="http://schemas.microsoft.com/office/drawing/2014/main" id="{BDA20EDC-9178-DD57-0FB1-B9053D48D6C3}"/>
              </a:ext>
            </a:extLst>
          </p:cNvPr>
          <p:cNvSpPr/>
          <p:nvPr/>
        </p:nvSpPr>
        <p:spPr>
          <a:xfrm>
            <a:off x="5012775" y="1659117"/>
            <a:ext cx="895546" cy="356059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73393"/>
              <a:gd name="adj6" fmla="val -76141"/>
            </a:avLst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/>
              <a:t>SYS-01</a:t>
            </a:r>
            <a:endParaRPr lang="ko-KR" altLang="en-US" sz="1200" b="1" dirty="0"/>
          </a:p>
        </p:txBody>
      </p:sp>
      <p:sp>
        <p:nvSpPr>
          <p:cNvPr id="89" name="설명선: 굽은 선 88">
            <a:extLst>
              <a:ext uri="{FF2B5EF4-FFF2-40B4-BE49-F238E27FC236}">
                <a16:creationId xmlns:a16="http://schemas.microsoft.com/office/drawing/2014/main" id="{3AEB0C9D-540A-9627-BF9F-F128254B94A9}"/>
              </a:ext>
            </a:extLst>
          </p:cNvPr>
          <p:cNvSpPr/>
          <p:nvPr/>
        </p:nvSpPr>
        <p:spPr>
          <a:xfrm>
            <a:off x="2359493" y="3566002"/>
            <a:ext cx="895546" cy="356059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73393"/>
              <a:gd name="adj6" fmla="val -76141"/>
            </a:avLst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/>
              <a:t>SYS-02</a:t>
            </a:r>
            <a:endParaRPr lang="ko-KR" altLang="en-US" sz="1200" b="1" dirty="0"/>
          </a:p>
        </p:txBody>
      </p:sp>
      <p:sp>
        <p:nvSpPr>
          <p:cNvPr id="91" name="설명선: 굽은 선 90">
            <a:extLst>
              <a:ext uri="{FF2B5EF4-FFF2-40B4-BE49-F238E27FC236}">
                <a16:creationId xmlns:a16="http://schemas.microsoft.com/office/drawing/2014/main" id="{C0FDC93E-1E5D-A408-10A6-0609ADF78F83}"/>
              </a:ext>
            </a:extLst>
          </p:cNvPr>
          <p:cNvSpPr/>
          <p:nvPr/>
        </p:nvSpPr>
        <p:spPr>
          <a:xfrm>
            <a:off x="7960585" y="1858967"/>
            <a:ext cx="895546" cy="356059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73393"/>
              <a:gd name="adj6" fmla="val -76141"/>
            </a:avLst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/>
              <a:t>SYS-03</a:t>
            </a:r>
            <a:endParaRPr lang="ko-KR" altLang="en-US" sz="1200" b="1" dirty="0"/>
          </a:p>
        </p:txBody>
      </p:sp>
      <p:sp>
        <p:nvSpPr>
          <p:cNvPr id="92" name="설명선: 굽은 선 91">
            <a:extLst>
              <a:ext uri="{FF2B5EF4-FFF2-40B4-BE49-F238E27FC236}">
                <a16:creationId xmlns:a16="http://schemas.microsoft.com/office/drawing/2014/main" id="{A8447A44-7755-4D55-C5AD-7447BD246868}"/>
              </a:ext>
            </a:extLst>
          </p:cNvPr>
          <p:cNvSpPr/>
          <p:nvPr/>
        </p:nvSpPr>
        <p:spPr>
          <a:xfrm>
            <a:off x="6969387" y="4912567"/>
            <a:ext cx="895546" cy="356059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3115"/>
              <a:gd name="adj6" fmla="val -116141"/>
            </a:avLst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/>
              <a:t>SYS-04</a:t>
            </a:r>
            <a:endParaRPr lang="ko-KR" altLang="en-US" sz="1200" b="1" dirty="0"/>
          </a:p>
        </p:txBody>
      </p:sp>
      <p:sp>
        <p:nvSpPr>
          <p:cNvPr id="93" name="직사각형 92">
            <a:extLst>
              <a:ext uri="{FF2B5EF4-FFF2-40B4-BE49-F238E27FC236}">
                <a16:creationId xmlns:a16="http://schemas.microsoft.com/office/drawing/2014/main" id="{1DB6086F-12C0-864E-2C3E-2DA263160CC9}"/>
              </a:ext>
            </a:extLst>
          </p:cNvPr>
          <p:cNvSpPr/>
          <p:nvPr/>
        </p:nvSpPr>
        <p:spPr>
          <a:xfrm>
            <a:off x="992764" y="999906"/>
            <a:ext cx="7291329" cy="4572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/>
              <a:t>통합</a:t>
            </a:r>
            <a:r>
              <a:rPr lang="en-US" altLang="ko-KR" sz="1200" b="1" dirty="0"/>
              <a:t> </a:t>
            </a:r>
            <a:r>
              <a:rPr lang="ko-KR" altLang="en-US" sz="1200" b="1" dirty="0"/>
              <a:t>관제 </a:t>
            </a:r>
            <a:r>
              <a:rPr lang="en-US" altLang="ko-KR" sz="1200" b="1" dirty="0"/>
              <a:t>WEB / Screen</a:t>
            </a:r>
            <a:r>
              <a:rPr lang="ko-KR" altLang="en-US" sz="1200" b="1" dirty="0"/>
              <a:t> </a:t>
            </a:r>
            <a:r>
              <a:rPr lang="en-US" altLang="ko-KR" sz="1200" b="1" dirty="0"/>
              <a:t>Editor / Screen Player</a:t>
            </a:r>
            <a:endParaRPr lang="ko-KR" altLang="en-US" sz="1200" b="1" dirty="0"/>
          </a:p>
        </p:txBody>
      </p:sp>
      <p:sp>
        <p:nvSpPr>
          <p:cNvPr id="94" name="설명선: 굽은 선 93">
            <a:extLst>
              <a:ext uri="{FF2B5EF4-FFF2-40B4-BE49-F238E27FC236}">
                <a16:creationId xmlns:a16="http://schemas.microsoft.com/office/drawing/2014/main" id="{462020A9-EFF0-5D51-A21E-04DF2618669E}"/>
              </a:ext>
            </a:extLst>
          </p:cNvPr>
          <p:cNvSpPr/>
          <p:nvPr/>
        </p:nvSpPr>
        <p:spPr>
          <a:xfrm>
            <a:off x="2102892" y="1724563"/>
            <a:ext cx="895546" cy="356059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91361"/>
              <a:gd name="adj6" fmla="val -71930"/>
            </a:avLst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/>
              <a:t>SYS-05</a:t>
            </a:r>
            <a:endParaRPr lang="ko-KR" altLang="en-US" sz="12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8F6775E-A005-0743-772C-8ED3E81DA7FA}"/>
              </a:ext>
            </a:extLst>
          </p:cNvPr>
          <p:cNvSpPr txBox="1"/>
          <p:nvPr/>
        </p:nvSpPr>
        <p:spPr>
          <a:xfrm>
            <a:off x="1170774" y="110543"/>
            <a:ext cx="94448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/>
              <a:t>SYSTEM-01</a:t>
            </a:r>
            <a:endParaRPr lang="ko-KR" alt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1125469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1CD957-A70C-32D5-C403-AFDB83BE1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17943B8-54A0-1ED6-DAFD-D17E3880DC0C}"/>
              </a:ext>
            </a:extLst>
          </p:cNvPr>
          <p:cNvSpPr txBox="1"/>
          <p:nvPr/>
        </p:nvSpPr>
        <p:spPr>
          <a:xfrm>
            <a:off x="9041450" y="811851"/>
            <a:ext cx="27859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900" dirty="0"/>
              <a:t>???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5BEF34-2B09-F34B-6CAB-D398A2C22F76}"/>
              </a:ext>
            </a:extLst>
          </p:cNvPr>
          <p:cNvSpPr txBox="1"/>
          <p:nvPr/>
        </p:nvSpPr>
        <p:spPr>
          <a:xfrm>
            <a:off x="1170774" y="418142"/>
            <a:ext cx="165942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/>
              <a:t>DID </a:t>
            </a:r>
            <a:r>
              <a:rPr lang="ko-KR" altLang="en-US" sz="1100" dirty="0"/>
              <a:t>통합관제 </a:t>
            </a:r>
            <a:r>
              <a:rPr lang="en-US" altLang="ko-KR" sz="1100" dirty="0"/>
              <a:t>D/B </a:t>
            </a:r>
            <a:r>
              <a:rPr lang="ko-KR" altLang="en-US" sz="1100" dirty="0"/>
              <a:t>구성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25DCC694-F9E5-F802-723C-BDBDB98A61CD}"/>
              </a:ext>
            </a:extLst>
          </p:cNvPr>
          <p:cNvSpPr/>
          <p:nvPr/>
        </p:nvSpPr>
        <p:spPr>
          <a:xfrm>
            <a:off x="1890166" y="2825693"/>
            <a:ext cx="1213503" cy="26161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err="1">
                <a:solidFill>
                  <a:schemeClr val="tx1"/>
                </a:solidFill>
              </a:rPr>
              <a:t>Tbl_jackpot_info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DCC87B2-5E2C-12F0-D19C-B6C455F6F8D8}"/>
              </a:ext>
            </a:extLst>
          </p:cNvPr>
          <p:cNvSpPr/>
          <p:nvPr/>
        </p:nvSpPr>
        <p:spPr>
          <a:xfrm>
            <a:off x="1890165" y="3320458"/>
            <a:ext cx="1213503" cy="26161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err="1">
                <a:solidFill>
                  <a:schemeClr val="tx1"/>
                </a:solidFill>
              </a:rPr>
              <a:t>Tbl_jackpot_hit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B3F21DB-2AE5-72A5-4B32-1D0BD15A1823}"/>
              </a:ext>
            </a:extLst>
          </p:cNvPr>
          <p:cNvSpPr/>
          <p:nvPr/>
        </p:nvSpPr>
        <p:spPr>
          <a:xfrm>
            <a:off x="3224081" y="4840161"/>
            <a:ext cx="1213503" cy="26161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err="1">
                <a:solidFill>
                  <a:schemeClr val="tx1"/>
                </a:solidFill>
              </a:rPr>
              <a:t>Tbl_jackpot_hitlog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3656A320-0979-2637-8725-0C7C7EFF736A}"/>
              </a:ext>
            </a:extLst>
          </p:cNvPr>
          <p:cNvSpPr/>
          <p:nvPr/>
        </p:nvSpPr>
        <p:spPr>
          <a:xfrm>
            <a:off x="1890166" y="2326341"/>
            <a:ext cx="1213503" cy="26161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err="1"/>
              <a:t>Tbl_scr_client</a:t>
            </a:r>
            <a:endParaRPr lang="ko-KR" altLang="en-US" sz="900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8FE869D3-C986-04EB-B67E-B2486F760F37}"/>
              </a:ext>
            </a:extLst>
          </p:cNvPr>
          <p:cNvSpPr/>
          <p:nvPr/>
        </p:nvSpPr>
        <p:spPr>
          <a:xfrm>
            <a:off x="4583391" y="2326341"/>
            <a:ext cx="1213503" cy="26161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err="1"/>
              <a:t>Tbl_playlist_info</a:t>
            </a:r>
            <a:endParaRPr lang="ko-KR" altLang="en-US" sz="900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429A440-F8AC-0F8D-E7E4-406E93EE01B0}"/>
              </a:ext>
            </a:extLst>
          </p:cNvPr>
          <p:cNvSpPr/>
          <p:nvPr/>
        </p:nvSpPr>
        <p:spPr>
          <a:xfrm>
            <a:off x="4583390" y="2825693"/>
            <a:ext cx="1213503" cy="26161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err="1"/>
              <a:t>Tbl_hitscr_info</a:t>
            </a:r>
            <a:endParaRPr lang="ko-KR" altLang="en-US" sz="900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F78CFB41-10B4-E3D3-7081-D7D430C7B078}"/>
              </a:ext>
            </a:extLst>
          </p:cNvPr>
          <p:cNvSpPr/>
          <p:nvPr/>
        </p:nvSpPr>
        <p:spPr>
          <a:xfrm>
            <a:off x="4583389" y="3315314"/>
            <a:ext cx="1213503" cy="26161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err="1"/>
              <a:t>Tbl_scr_info</a:t>
            </a:r>
            <a:endParaRPr lang="ko-KR" altLang="en-US" sz="900" dirty="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4D910419-66ED-FB32-F989-70E2CEB85411}"/>
              </a:ext>
            </a:extLst>
          </p:cNvPr>
          <p:cNvSpPr/>
          <p:nvPr/>
        </p:nvSpPr>
        <p:spPr>
          <a:xfrm>
            <a:off x="4583388" y="3814666"/>
            <a:ext cx="1213503" cy="26161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err="1"/>
              <a:t>Tbl_tag_info</a:t>
            </a:r>
            <a:endParaRPr lang="ko-KR" altLang="en-US" sz="900" dirty="0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0A65BFDF-C666-AA80-C5F7-81C8E85FF8AF}"/>
              </a:ext>
            </a:extLst>
          </p:cNvPr>
          <p:cNvSpPr/>
          <p:nvPr/>
        </p:nvSpPr>
        <p:spPr>
          <a:xfrm>
            <a:off x="4583387" y="4314018"/>
            <a:ext cx="1213503" cy="26161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err="1"/>
              <a:t>Tbl_property_info</a:t>
            </a:r>
            <a:endParaRPr lang="ko-KR" altLang="en-US" sz="900" dirty="0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C05FC85F-96FE-9837-D1BD-28783998EDB1}"/>
              </a:ext>
            </a:extLst>
          </p:cNvPr>
          <p:cNvSpPr/>
          <p:nvPr/>
        </p:nvSpPr>
        <p:spPr>
          <a:xfrm>
            <a:off x="573341" y="1325240"/>
            <a:ext cx="1213503" cy="26161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err="1"/>
              <a:t>Tbl_user_info</a:t>
            </a:r>
            <a:endParaRPr lang="ko-KR" altLang="en-US" sz="900" dirty="0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12E0FD0E-343C-87CC-1068-C475C7B11D82}"/>
              </a:ext>
            </a:extLst>
          </p:cNvPr>
          <p:cNvSpPr/>
          <p:nvPr/>
        </p:nvSpPr>
        <p:spPr>
          <a:xfrm>
            <a:off x="1890166" y="1826989"/>
            <a:ext cx="1213503" cy="26161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err="1"/>
              <a:t>Tbl_did_info</a:t>
            </a:r>
            <a:endParaRPr lang="ko-KR" altLang="en-US" sz="900" dirty="0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6DB638B5-509F-4F26-6922-2F5F66DFC737}"/>
              </a:ext>
            </a:extLst>
          </p:cNvPr>
          <p:cNvSpPr/>
          <p:nvPr/>
        </p:nvSpPr>
        <p:spPr>
          <a:xfrm>
            <a:off x="1890166" y="1325240"/>
            <a:ext cx="1213503" cy="26161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err="1"/>
              <a:t>Tbl_emap_info</a:t>
            </a:r>
            <a:endParaRPr lang="ko-KR" altLang="en-US" sz="900" dirty="0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FBDDB710-DBB3-F7BE-A4A8-CBB88EED70C9}"/>
              </a:ext>
            </a:extLst>
          </p:cNvPr>
          <p:cNvSpPr/>
          <p:nvPr/>
        </p:nvSpPr>
        <p:spPr>
          <a:xfrm>
            <a:off x="3224082" y="1325240"/>
            <a:ext cx="1213503" cy="26161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err="1"/>
              <a:t>Tbl_icon_info</a:t>
            </a:r>
            <a:endParaRPr lang="ko-KR" altLang="en-US" sz="900" dirty="0"/>
          </a:p>
        </p:txBody>
      </p:sp>
      <p:cxnSp>
        <p:nvCxnSpPr>
          <p:cNvPr id="18" name="연결선: 꺾임 17">
            <a:extLst>
              <a:ext uri="{FF2B5EF4-FFF2-40B4-BE49-F238E27FC236}">
                <a16:creationId xmlns:a16="http://schemas.microsoft.com/office/drawing/2014/main" id="{E9D071BF-CD7D-0C9D-78E4-69A03EB7DCD2}"/>
              </a:ext>
            </a:extLst>
          </p:cNvPr>
          <p:cNvCxnSpPr>
            <a:stCxn id="16" idx="2"/>
            <a:endCxn id="14" idx="0"/>
          </p:cNvCxnSpPr>
          <p:nvPr/>
        </p:nvCxnSpPr>
        <p:spPr>
          <a:xfrm rot="5400000">
            <a:off x="3043807" y="1039961"/>
            <a:ext cx="240139" cy="1333916"/>
          </a:xfrm>
          <a:prstGeom prst="bent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C3C27BA5-089D-AAA6-1F72-397EBDE8C2D8}"/>
              </a:ext>
            </a:extLst>
          </p:cNvPr>
          <p:cNvCxnSpPr>
            <a:stCxn id="15" idx="2"/>
            <a:endCxn id="14" idx="0"/>
          </p:cNvCxnSpPr>
          <p:nvPr/>
        </p:nvCxnSpPr>
        <p:spPr>
          <a:xfrm>
            <a:off x="2496918" y="1586850"/>
            <a:ext cx="0" cy="24013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2F00FB43-9FEE-9F15-389F-C39C45921980}"/>
              </a:ext>
            </a:extLst>
          </p:cNvPr>
          <p:cNvCxnSpPr>
            <a:stCxn id="7" idx="3"/>
            <a:endCxn id="8" idx="1"/>
          </p:cNvCxnSpPr>
          <p:nvPr/>
        </p:nvCxnSpPr>
        <p:spPr>
          <a:xfrm>
            <a:off x="3103669" y="2457146"/>
            <a:ext cx="147972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EDEBD803-13F3-BA06-27B8-127E568E0B29}"/>
              </a:ext>
            </a:extLst>
          </p:cNvPr>
          <p:cNvCxnSpPr>
            <a:stCxn id="14" idx="2"/>
            <a:endCxn id="7" idx="0"/>
          </p:cNvCxnSpPr>
          <p:nvPr/>
        </p:nvCxnSpPr>
        <p:spPr>
          <a:xfrm>
            <a:off x="2496918" y="2088599"/>
            <a:ext cx="0" cy="2377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10A47F01-D9DD-3839-A1F5-1F26DAE636B5}"/>
              </a:ext>
            </a:extLst>
          </p:cNvPr>
          <p:cNvCxnSpPr>
            <a:stCxn id="5" idx="3"/>
            <a:endCxn id="6" idx="1"/>
          </p:cNvCxnSpPr>
          <p:nvPr/>
        </p:nvCxnSpPr>
        <p:spPr>
          <a:xfrm>
            <a:off x="3103668" y="3451263"/>
            <a:ext cx="120413" cy="151970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EDC0F9F5-95E5-4312-9238-3DFA34B6FE0E}"/>
              </a:ext>
            </a:extLst>
          </p:cNvPr>
          <p:cNvCxnSpPr>
            <a:stCxn id="2" idx="2"/>
            <a:endCxn id="5" idx="0"/>
          </p:cNvCxnSpPr>
          <p:nvPr/>
        </p:nvCxnSpPr>
        <p:spPr>
          <a:xfrm flipH="1">
            <a:off x="2496917" y="3087303"/>
            <a:ext cx="1" cy="23315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>
            <a:extLst>
              <a:ext uri="{FF2B5EF4-FFF2-40B4-BE49-F238E27FC236}">
                <a16:creationId xmlns:a16="http://schemas.microsoft.com/office/drawing/2014/main" id="{FED7DFE1-692F-1E32-40D1-C85EADBC24A5}"/>
              </a:ext>
            </a:extLst>
          </p:cNvPr>
          <p:cNvCxnSpPr>
            <a:stCxn id="8" idx="2"/>
            <a:endCxn id="9" idx="0"/>
          </p:cNvCxnSpPr>
          <p:nvPr/>
        </p:nvCxnSpPr>
        <p:spPr>
          <a:xfrm flipH="1">
            <a:off x="5190142" y="2587951"/>
            <a:ext cx="1" cy="2377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B930D3A9-826B-FC06-7FFE-3909EC80C365}"/>
              </a:ext>
            </a:extLst>
          </p:cNvPr>
          <p:cNvCxnSpPr>
            <a:stCxn id="9" idx="2"/>
            <a:endCxn id="10" idx="0"/>
          </p:cNvCxnSpPr>
          <p:nvPr/>
        </p:nvCxnSpPr>
        <p:spPr>
          <a:xfrm flipH="1">
            <a:off x="5190141" y="3087303"/>
            <a:ext cx="1" cy="2280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464EEA5F-B344-BF55-DEFF-58EC15B5DFEB}"/>
              </a:ext>
            </a:extLst>
          </p:cNvPr>
          <p:cNvCxnSpPr>
            <a:stCxn id="10" idx="2"/>
            <a:endCxn id="11" idx="0"/>
          </p:cNvCxnSpPr>
          <p:nvPr/>
        </p:nvCxnSpPr>
        <p:spPr>
          <a:xfrm flipH="1">
            <a:off x="5190140" y="3576924"/>
            <a:ext cx="1" cy="2377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>
            <a:extLst>
              <a:ext uri="{FF2B5EF4-FFF2-40B4-BE49-F238E27FC236}">
                <a16:creationId xmlns:a16="http://schemas.microsoft.com/office/drawing/2014/main" id="{52A24D0E-51B2-6C85-BAAF-E3CAC914BA81}"/>
              </a:ext>
            </a:extLst>
          </p:cNvPr>
          <p:cNvCxnSpPr>
            <a:stCxn id="11" idx="2"/>
            <a:endCxn id="12" idx="0"/>
          </p:cNvCxnSpPr>
          <p:nvPr/>
        </p:nvCxnSpPr>
        <p:spPr>
          <a:xfrm flipH="1">
            <a:off x="5190139" y="4076276"/>
            <a:ext cx="1" cy="2377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193BC7E4-B9C5-A4FF-ACCE-9D6A94D87B9D}"/>
              </a:ext>
            </a:extLst>
          </p:cNvPr>
          <p:cNvCxnSpPr>
            <a:stCxn id="7" idx="3"/>
            <a:endCxn id="9" idx="1"/>
          </p:cNvCxnSpPr>
          <p:nvPr/>
        </p:nvCxnSpPr>
        <p:spPr>
          <a:xfrm>
            <a:off x="3103669" y="2457146"/>
            <a:ext cx="1479721" cy="49935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>
            <a:extLst>
              <a:ext uri="{FF2B5EF4-FFF2-40B4-BE49-F238E27FC236}">
                <a16:creationId xmlns:a16="http://schemas.microsoft.com/office/drawing/2014/main" id="{15E520B5-EEFC-4137-A7B7-435D353E19F8}"/>
              </a:ext>
            </a:extLst>
          </p:cNvPr>
          <p:cNvCxnSpPr>
            <a:cxnSpLocks/>
            <a:stCxn id="7" idx="3"/>
            <a:endCxn id="10" idx="1"/>
          </p:cNvCxnSpPr>
          <p:nvPr/>
        </p:nvCxnSpPr>
        <p:spPr>
          <a:xfrm>
            <a:off x="3103669" y="2457146"/>
            <a:ext cx="1479720" cy="98897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연결선: 꺾임 43">
            <a:extLst>
              <a:ext uri="{FF2B5EF4-FFF2-40B4-BE49-F238E27FC236}">
                <a16:creationId xmlns:a16="http://schemas.microsoft.com/office/drawing/2014/main" id="{CAF69FE1-15C2-5BE2-BF9D-07A7E0D57BA5}"/>
              </a:ext>
            </a:extLst>
          </p:cNvPr>
          <p:cNvCxnSpPr>
            <a:stCxn id="13" idx="2"/>
            <a:endCxn id="2" idx="1"/>
          </p:cNvCxnSpPr>
          <p:nvPr/>
        </p:nvCxnSpPr>
        <p:spPr>
          <a:xfrm rot="16200000" flipH="1">
            <a:off x="850305" y="1916637"/>
            <a:ext cx="1369648" cy="710073"/>
          </a:xfrm>
          <a:prstGeom prst="bentConnector2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연결선: 꺾임 45">
            <a:extLst>
              <a:ext uri="{FF2B5EF4-FFF2-40B4-BE49-F238E27FC236}">
                <a16:creationId xmlns:a16="http://schemas.microsoft.com/office/drawing/2014/main" id="{044007B6-3D8D-9924-3C42-208222B25792}"/>
              </a:ext>
            </a:extLst>
          </p:cNvPr>
          <p:cNvCxnSpPr>
            <a:stCxn id="13" idx="2"/>
            <a:endCxn id="7" idx="1"/>
          </p:cNvCxnSpPr>
          <p:nvPr/>
        </p:nvCxnSpPr>
        <p:spPr>
          <a:xfrm rot="16200000" flipH="1">
            <a:off x="1099981" y="1666961"/>
            <a:ext cx="870296" cy="710073"/>
          </a:xfrm>
          <a:prstGeom prst="bentConnector2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연결선: 꺾임 49">
            <a:extLst>
              <a:ext uri="{FF2B5EF4-FFF2-40B4-BE49-F238E27FC236}">
                <a16:creationId xmlns:a16="http://schemas.microsoft.com/office/drawing/2014/main" id="{9E6A7964-8AE2-4CF1-9ABA-ACDE97A3AD18}"/>
              </a:ext>
            </a:extLst>
          </p:cNvPr>
          <p:cNvCxnSpPr>
            <a:stCxn id="13" idx="2"/>
            <a:endCxn id="14" idx="1"/>
          </p:cNvCxnSpPr>
          <p:nvPr/>
        </p:nvCxnSpPr>
        <p:spPr>
          <a:xfrm rot="16200000" flipH="1">
            <a:off x="1349657" y="1417285"/>
            <a:ext cx="370944" cy="710073"/>
          </a:xfrm>
          <a:prstGeom prst="bentConnector2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연결선: 꺾임 51">
            <a:extLst>
              <a:ext uri="{FF2B5EF4-FFF2-40B4-BE49-F238E27FC236}">
                <a16:creationId xmlns:a16="http://schemas.microsoft.com/office/drawing/2014/main" id="{94C6F446-CFEF-1AA2-D0ED-FB2BC39F233A}"/>
              </a:ext>
            </a:extLst>
          </p:cNvPr>
          <p:cNvCxnSpPr>
            <a:stCxn id="13" idx="0"/>
            <a:endCxn id="15" idx="0"/>
          </p:cNvCxnSpPr>
          <p:nvPr/>
        </p:nvCxnSpPr>
        <p:spPr>
          <a:xfrm rot="5400000" flipH="1" flipV="1">
            <a:off x="1838505" y="666828"/>
            <a:ext cx="12700" cy="1316825"/>
          </a:xfrm>
          <a:prstGeom prst="bentConnector3">
            <a:avLst>
              <a:gd name="adj1" fmla="val 180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연결선: 꺾임 53">
            <a:extLst>
              <a:ext uri="{FF2B5EF4-FFF2-40B4-BE49-F238E27FC236}">
                <a16:creationId xmlns:a16="http://schemas.microsoft.com/office/drawing/2014/main" id="{F976DC45-8085-FD93-DB48-D6CA0FCC2307}"/>
              </a:ext>
            </a:extLst>
          </p:cNvPr>
          <p:cNvCxnSpPr>
            <a:stCxn id="13" idx="0"/>
            <a:endCxn id="16" idx="0"/>
          </p:cNvCxnSpPr>
          <p:nvPr/>
        </p:nvCxnSpPr>
        <p:spPr>
          <a:xfrm rot="5400000" flipH="1" flipV="1">
            <a:off x="2505463" y="-130"/>
            <a:ext cx="12700" cy="2650741"/>
          </a:xfrm>
          <a:prstGeom prst="bentConnector3">
            <a:avLst>
              <a:gd name="adj1" fmla="val 180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280579EB-2ADC-90BA-8147-4DB6523DCCA9}"/>
              </a:ext>
            </a:extLst>
          </p:cNvPr>
          <p:cNvSpPr/>
          <p:nvPr/>
        </p:nvSpPr>
        <p:spPr>
          <a:xfrm>
            <a:off x="5916529" y="1318890"/>
            <a:ext cx="825978" cy="26161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err="1"/>
              <a:t>Tbl_resource_info</a:t>
            </a:r>
            <a:endParaRPr lang="ko-KR" altLang="en-US" sz="900" dirty="0"/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EFBED2F6-CBB4-F14C-125B-693A9823819A}"/>
              </a:ext>
            </a:extLst>
          </p:cNvPr>
          <p:cNvSpPr/>
          <p:nvPr/>
        </p:nvSpPr>
        <p:spPr>
          <a:xfrm>
            <a:off x="4583386" y="1826989"/>
            <a:ext cx="1213503" cy="26161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err="1"/>
              <a:t>Tbl_alarm_log</a:t>
            </a:r>
            <a:endParaRPr lang="ko-KR" altLang="en-US" sz="900" dirty="0"/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BCE50C92-20D8-FB5D-3305-25F9B0A325F5}"/>
              </a:ext>
            </a:extLst>
          </p:cNvPr>
          <p:cNvSpPr/>
          <p:nvPr/>
        </p:nvSpPr>
        <p:spPr>
          <a:xfrm>
            <a:off x="4583387" y="1318890"/>
            <a:ext cx="1213503" cy="26161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err="1"/>
              <a:t>Tbl_alarm_info</a:t>
            </a:r>
            <a:endParaRPr lang="ko-KR" altLang="en-US" sz="900" dirty="0"/>
          </a:p>
        </p:txBody>
      </p:sp>
      <p:cxnSp>
        <p:nvCxnSpPr>
          <p:cNvPr id="59" name="직선 연결선 58">
            <a:extLst>
              <a:ext uri="{FF2B5EF4-FFF2-40B4-BE49-F238E27FC236}">
                <a16:creationId xmlns:a16="http://schemas.microsoft.com/office/drawing/2014/main" id="{BF7FBA15-7A5B-6110-B716-82B6C43BE772}"/>
              </a:ext>
            </a:extLst>
          </p:cNvPr>
          <p:cNvCxnSpPr>
            <a:stCxn id="14" idx="3"/>
            <a:endCxn id="56" idx="1"/>
          </p:cNvCxnSpPr>
          <p:nvPr/>
        </p:nvCxnSpPr>
        <p:spPr>
          <a:xfrm>
            <a:off x="3103669" y="1957794"/>
            <a:ext cx="147971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직선 연결선 94">
            <a:extLst>
              <a:ext uri="{FF2B5EF4-FFF2-40B4-BE49-F238E27FC236}">
                <a16:creationId xmlns:a16="http://schemas.microsoft.com/office/drawing/2014/main" id="{71A308E3-520A-D37D-991D-A4E1D95020B9}"/>
              </a:ext>
            </a:extLst>
          </p:cNvPr>
          <p:cNvCxnSpPr>
            <a:stCxn id="57" idx="2"/>
            <a:endCxn id="56" idx="0"/>
          </p:cNvCxnSpPr>
          <p:nvPr/>
        </p:nvCxnSpPr>
        <p:spPr>
          <a:xfrm flipH="1">
            <a:off x="5190138" y="1580500"/>
            <a:ext cx="1" cy="24648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직사각형 98">
            <a:extLst>
              <a:ext uri="{FF2B5EF4-FFF2-40B4-BE49-F238E27FC236}">
                <a16:creationId xmlns:a16="http://schemas.microsoft.com/office/drawing/2014/main" id="{E65A0071-936A-DF48-42AB-10F65CFA46AC}"/>
              </a:ext>
            </a:extLst>
          </p:cNvPr>
          <p:cNvSpPr/>
          <p:nvPr/>
        </p:nvSpPr>
        <p:spPr>
          <a:xfrm>
            <a:off x="6785343" y="1318890"/>
            <a:ext cx="803313" cy="26161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err="1"/>
              <a:t>Tbl_game_info</a:t>
            </a:r>
            <a:endParaRPr lang="ko-KR" altLang="en-US" sz="900" dirty="0"/>
          </a:p>
        </p:txBody>
      </p:sp>
      <p:sp>
        <p:nvSpPr>
          <p:cNvPr id="100" name="직사각형 99">
            <a:extLst>
              <a:ext uri="{FF2B5EF4-FFF2-40B4-BE49-F238E27FC236}">
                <a16:creationId xmlns:a16="http://schemas.microsoft.com/office/drawing/2014/main" id="{D62D55CB-E925-1E67-0393-1F16A7C3A929}"/>
              </a:ext>
            </a:extLst>
          </p:cNvPr>
          <p:cNvSpPr/>
          <p:nvPr/>
        </p:nvSpPr>
        <p:spPr>
          <a:xfrm>
            <a:off x="7631492" y="1318890"/>
            <a:ext cx="803313" cy="26161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err="1"/>
              <a:t>Tbl_machine_info</a:t>
            </a:r>
            <a:endParaRPr lang="ko-KR" altLang="en-US" sz="900" dirty="0"/>
          </a:p>
        </p:txBody>
      </p:sp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4FB3350A-2EBC-13F2-5266-1B7C2896D1CF}"/>
              </a:ext>
            </a:extLst>
          </p:cNvPr>
          <p:cNvSpPr/>
          <p:nvPr/>
        </p:nvSpPr>
        <p:spPr>
          <a:xfrm>
            <a:off x="7631491" y="1826989"/>
            <a:ext cx="803313" cy="26161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err="1"/>
              <a:t>Tbl_table_info</a:t>
            </a:r>
            <a:endParaRPr lang="ko-KR" altLang="en-US" sz="900" dirty="0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1D871B0B-9193-D7C8-F882-3E9ECF0D7148}"/>
              </a:ext>
            </a:extLst>
          </p:cNvPr>
          <p:cNvSpPr txBox="1"/>
          <p:nvPr/>
        </p:nvSpPr>
        <p:spPr>
          <a:xfrm>
            <a:off x="1170774" y="110543"/>
            <a:ext cx="94448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/>
              <a:t>SYSTEM-02</a:t>
            </a:r>
            <a:endParaRPr lang="ko-KR" altLang="en-US" sz="1100" b="1" dirty="0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F33D0512-BF4D-C746-3EDE-92BB95B77FA9}"/>
              </a:ext>
            </a:extLst>
          </p:cNvPr>
          <p:cNvSpPr/>
          <p:nvPr/>
        </p:nvSpPr>
        <p:spPr>
          <a:xfrm>
            <a:off x="5916529" y="911878"/>
            <a:ext cx="825978" cy="26161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err="1"/>
              <a:t>Tbl_casino_info</a:t>
            </a:r>
            <a:endParaRPr lang="ko-KR" altLang="en-US" sz="900" dirty="0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F777EEB9-B0BB-757F-EA2A-253CB7E1DE4A}"/>
              </a:ext>
            </a:extLst>
          </p:cNvPr>
          <p:cNvSpPr/>
          <p:nvPr/>
        </p:nvSpPr>
        <p:spPr>
          <a:xfrm>
            <a:off x="6785343" y="911878"/>
            <a:ext cx="803313" cy="26161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err="1"/>
              <a:t>Tbl_group_info</a:t>
            </a:r>
            <a:endParaRPr lang="ko-KR" altLang="en-US" sz="900" dirty="0"/>
          </a:p>
        </p:txBody>
      </p:sp>
    </p:spTree>
    <p:extLst>
      <p:ext uri="{BB962C8B-B14F-4D97-AF65-F5344CB8AC3E}">
        <p14:creationId xmlns:p14="http://schemas.microsoft.com/office/powerpoint/2010/main" val="2252535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302C0-825F-1E3D-F165-67B185F085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C4FEB57-7E07-8960-3586-0445D224D09F}"/>
              </a:ext>
            </a:extLst>
          </p:cNvPr>
          <p:cNvSpPr txBox="1"/>
          <p:nvPr/>
        </p:nvSpPr>
        <p:spPr>
          <a:xfrm>
            <a:off x="9041450" y="811851"/>
            <a:ext cx="278592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dirty="0"/>
              <a:t>각</a:t>
            </a:r>
            <a:r>
              <a:rPr lang="en-US" altLang="ko-KR" sz="900" dirty="0"/>
              <a:t> </a:t>
            </a:r>
            <a:r>
              <a:rPr lang="ko-KR" altLang="en-US" sz="900" dirty="0"/>
              <a:t>미들웨어들은 해당 </a:t>
            </a:r>
            <a:r>
              <a:rPr lang="ko-KR" altLang="en-US" sz="900" dirty="0" err="1"/>
              <a:t>잭팟정보를</a:t>
            </a:r>
            <a:r>
              <a:rPr lang="ko-KR" altLang="en-US" sz="900" dirty="0"/>
              <a:t> 수집하여 데이터베이스에 저장한다</a:t>
            </a:r>
            <a:endParaRPr lang="en-US" altLang="ko-KR" sz="9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dirty="0"/>
              <a:t>수집정보</a:t>
            </a:r>
            <a:endParaRPr lang="en-US" altLang="ko-KR" sz="900" dirty="0"/>
          </a:p>
          <a:p>
            <a:pPr marL="628650" lvl="1" indent="-171450">
              <a:buFont typeface="Wingdings" panose="05000000000000000000" pitchFamily="2" charset="2"/>
              <a:buChar char="ü"/>
            </a:pPr>
            <a:r>
              <a:rPr lang="ko-KR" altLang="en-US" sz="900" dirty="0"/>
              <a:t>실시간 적립정보</a:t>
            </a:r>
            <a:endParaRPr lang="en-US" altLang="ko-KR" sz="900" dirty="0"/>
          </a:p>
          <a:p>
            <a:pPr marL="628650" lvl="1" indent="-171450">
              <a:buFont typeface="Wingdings" panose="05000000000000000000" pitchFamily="2" charset="2"/>
              <a:buChar char="ü"/>
            </a:pPr>
            <a:r>
              <a:rPr lang="en-US" altLang="ko-KR" sz="900" dirty="0"/>
              <a:t>Hit</a:t>
            </a:r>
            <a:r>
              <a:rPr lang="ko-KR" altLang="en-US" sz="900" dirty="0"/>
              <a:t>정보 </a:t>
            </a:r>
            <a:r>
              <a:rPr lang="en-US" altLang="ko-KR" sz="900" dirty="0"/>
              <a:t>: </a:t>
            </a:r>
            <a:r>
              <a:rPr lang="ko-KR" altLang="en-US" sz="900" dirty="0"/>
              <a:t>실시간 발생한 </a:t>
            </a:r>
            <a:r>
              <a:rPr lang="en-US" altLang="ko-KR" sz="900" dirty="0"/>
              <a:t>Hit</a:t>
            </a:r>
            <a:r>
              <a:rPr lang="ko-KR" altLang="en-US" sz="900" dirty="0"/>
              <a:t>정보는 지연시간 만큼 </a:t>
            </a:r>
            <a:r>
              <a:rPr lang="ko-KR" altLang="en-US" sz="900" dirty="0" err="1"/>
              <a:t>잭팟</a:t>
            </a:r>
            <a:r>
              <a:rPr lang="ko-KR" altLang="en-US" sz="900" dirty="0"/>
              <a:t> </a:t>
            </a:r>
            <a:r>
              <a:rPr lang="en-US" altLang="ko-KR" sz="900" dirty="0"/>
              <a:t>Hit</a:t>
            </a:r>
            <a:r>
              <a:rPr lang="ko-KR" altLang="en-US" sz="900" dirty="0"/>
              <a:t>테이블에 저장하고</a:t>
            </a:r>
            <a:r>
              <a:rPr lang="en-US" altLang="ko-KR" sz="900" dirty="0"/>
              <a:t>, </a:t>
            </a:r>
            <a:r>
              <a:rPr lang="ko-KR" altLang="en-US" sz="900" dirty="0" err="1"/>
              <a:t>잭팟</a:t>
            </a:r>
            <a:r>
              <a:rPr lang="ko-KR" altLang="en-US" sz="900" dirty="0"/>
              <a:t> </a:t>
            </a:r>
            <a:r>
              <a:rPr lang="en-US" altLang="ko-KR" sz="900" dirty="0"/>
              <a:t>Hit</a:t>
            </a:r>
            <a:r>
              <a:rPr lang="ko-KR" altLang="en-US" sz="900" dirty="0"/>
              <a:t>이력정보 테이블로 이동</a:t>
            </a:r>
            <a:endParaRPr lang="en-US" altLang="ko-KR" sz="900" dirty="0"/>
          </a:p>
          <a:p>
            <a:pPr marL="628650" lvl="1" indent="-171450">
              <a:buFont typeface="Wingdings" panose="05000000000000000000" pitchFamily="2" charset="2"/>
              <a:buChar char="ü"/>
            </a:pPr>
            <a:endParaRPr lang="en-US" altLang="ko-KR" sz="9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dirty="0"/>
              <a:t>구동환경 </a:t>
            </a:r>
            <a:r>
              <a:rPr lang="en-US" altLang="ko-KR" sz="900" dirty="0"/>
              <a:t>: Windows</a:t>
            </a:r>
          </a:p>
          <a:p>
            <a:pPr marL="628650" lvl="1" indent="-171450">
              <a:buFont typeface="Wingdings" panose="05000000000000000000" pitchFamily="2" charset="2"/>
              <a:buChar char="ü"/>
            </a:pPr>
            <a:endParaRPr lang="en-US" altLang="ko-KR" sz="900" dirty="0"/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altLang="ko-KR" sz="900" dirty="0"/>
              <a:t>Serial to TCP/IP : Serial </a:t>
            </a:r>
            <a:r>
              <a:rPr lang="ko-KR" altLang="en-US" sz="900" dirty="0"/>
              <a:t>컨버터를 통해 전용 </a:t>
            </a:r>
            <a:r>
              <a:rPr lang="en-US" altLang="ko-KR" sz="900" dirty="0"/>
              <a:t>Protocol</a:t>
            </a:r>
            <a:r>
              <a:rPr lang="ko-KR" altLang="en-US" sz="900" dirty="0"/>
              <a:t>로 수집되는 정보를 분석하여 데이터를 수집한다</a:t>
            </a:r>
            <a:r>
              <a:rPr lang="en-US" altLang="ko-KR" sz="900" dirty="0"/>
              <a:t>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altLang="ko-KR" sz="900" dirty="0"/>
              <a:t>TCP/IP Hooking : Hub</a:t>
            </a:r>
            <a:r>
              <a:rPr lang="ko-KR" altLang="en-US" sz="900" dirty="0"/>
              <a:t>을 통해 </a:t>
            </a:r>
            <a:r>
              <a:rPr lang="en-US" altLang="ko-KR" sz="900" dirty="0" err="1"/>
              <a:t>Pcap</a:t>
            </a:r>
            <a:r>
              <a:rPr lang="en-US" altLang="ko-KR" sz="900" dirty="0"/>
              <a:t> </a:t>
            </a:r>
            <a:r>
              <a:rPr lang="ko-KR" altLang="en-US" sz="900" dirty="0"/>
              <a:t>라이브러리를 통해 </a:t>
            </a:r>
            <a:r>
              <a:rPr lang="ko-KR" altLang="en-US" sz="900" dirty="0" err="1"/>
              <a:t>데이터룰</a:t>
            </a:r>
            <a:r>
              <a:rPr lang="ko-KR" altLang="en-US" sz="900" dirty="0"/>
              <a:t> 수집하여 분석한다</a:t>
            </a:r>
            <a:r>
              <a:rPr lang="en-US" altLang="ko-KR" sz="900" dirty="0"/>
              <a:t>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altLang="ko-KR" sz="900" dirty="0"/>
              <a:t>TCP/IP </a:t>
            </a:r>
            <a:r>
              <a:rPr lang="ko-KR" altLang="en-US" sz="900" dirty="0"/>
              <a:t>통신 프로토콜 </a:t>
            </a:r>
            <a:r>
              <a:rPr lang="en-US" altLang="ko-KR" sz="900" dirty="0"/>
              <a:t>: SMS</a:t>
            </a:r>
            <a:r>
              <a:rPr lang="ko-KR" altLang="en-US" sz="900" dirty="0"/>
              <a:t>와 직접 통신을 통해 데이터를 수집한다</a:t>
            </a:r>
            <a:r>
              <a:rPr lang="en-US" altLang="ko-KR" sz="900" dirty="0"/>
              <a:t>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altLang="ko-KR" sz="900" dirty="0"/>
              <a:t>DB to DB : DB</a:t>
            </a:r>
            <a:r>
              <a:rPr lang="ko-KR" altLang="en-US" sz="900" dirty="0"/>
              <a:t>계정을 통해 수집한 정보를 </a:t>
            </a:r>
            <a:r>
              <a:rPr lang="en-US" altLang="ko-KR" sz="900" dirty="0"/>
              <a:t>DID </a:t>
            </a:r>
            <a:r>
              <a:rPr lang="ko-KR" altLang="en-US" sz="900" dirty="0"/>
              <a:t>데이터베이스에 저장한다</a:t>
            </a:r>
            <a:r>
              <a:rPr lang="en-US" altLang="ko-KR" sz="900" dirty="0"/>
              <a:t>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en-US" altLang="ko-KR" sz="9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81BE4F-517B-E3BF-301F-F17AFE1E3BD3}"/>
              </a:ext>
            </a:extLst>
          </p:cNvPr>
          <p:cNvSpPr txBox="1"/>
          <p:nvPr/>
        </p:nvSpPr>
        <p:spPr>
          <a:xfrm>
            <a:off x="1170774" y="418142"/>
            <a:ext cx="240803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 err="1"/>
              <a:t>잭팟</a:t>
            </a:r>
            <a:r>
              <a:rPr lang="ko-KR" altLang="en-US" sz="1100" dirty="0"/>
              <a:t> 데이터 수집 서버 시스템 구성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474290A-D730-4EE2-E72F-DF73794829A8}"/>
              </a:ext>
            </a:extLst>
          </p:cNvPr>
          <p:cNvSpPr/>
          <p:nvPr/>
        </p:nvSpPr>
        <p:spPr>
          <a:xfrm>
            <a:off x="1373755" y="4281443"/>
            <a:ext cx="1174655" cy="36746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T2E Agent M/W</a:t>
            </a:r>
            <a:endParaRPr lang="ko-KR" altLang="en-US" sz="800" dirty="0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4C8A7AD3-EBE1-88A3-E1B4-F4B83E6D1101}"/>
              </a:ext>
            </a:extLst>
          </p:cNvPr>
          <p:cNvSpPr/>
          <p:nvPr/>
        </p:nvSpPr>
        <p:spPr>
          <a:xfrm>
            <a:off x="2577288" y="4281443"/>
            <a:ext cx="1174655" cy="36746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Rev4/7 Agent M/W</a:t>
            </a:r>
            <a:endParaRPr lang="ko-KR" altLang="en-US" sz="800" dirty="0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4127B300-3371-17A5-9A68-4246F4F803CF}"/>
              </a:ext>
            </a:extLst>
          </p:cNvPr>
          <p:cNvSpPr/>
          <p:nvPr/>
        </p:nvSpPr>
        <p:spPr>
          <a:xfrm>
            <a:off x="3780821" y="4281443"/>
            <a:ext cx="1174655" cy="36746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 err="1"/>
              <a:t>Vertext</a:t>
            </a:r>
            <a:r>
              <a:rPr lang="en-US" altLang="ko-KR" sz="800" dirty="0"/>
              <a:t> Agent M/W</a:t>
            </a:r>
            <a:endParaRPr lang="ko-KR" altLang="en-US" sz="800" dirty="0"/>
          </a:p>
        </p:txBody>
      </p:sp>
      <p:sp>
        <p:nvSpPr>
          <p:cNvPr id="15" name="원통형 14">
            <a:extLst>
              <a:ext uri="{FF2B5EF4-FFF2-40B4-BE49-F238E27FC236}">
                <a16:creationId xmlns:a16="http://schemas.microsoft.com/office/drawing/2014/main" id="{59EDE8B8-5C37-A936-3B75-E8F575450CBC}"/>
              </a:ext>
            </a:extLst>
          </p:cNvPr>
          <p:cNvSpPr/>
          <p:nvPr/>
        </p:nvSpPr>
        <p:spPr>
          <a:xfrm>
            <a:off x="3707817" y="2155159"/>
            <a:ext cx="1423447" cy="659493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/>
              <a:t>D/B</a:t>
            </a:r>
          </a:p>
          <a:p>
            <a:pPr algn="ctr"/>
            <a:r>
              <a:rPr lang="en-US" altLang="ko-KR" sz="1100" b="1" dirty="0"/>
              <a:t>(MySQL)</a:t>
            </a:r>
            <a:endParaRPr lang="ko-KR" altLang="en-US" sz="1100" b="1" dirty="0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2A4A6094-26F7-A83A-BB4A-F8C3073B6AEF}"/>
              </a:ext>
            </a:extLst>
          </p:cNvPr>
          <p:cNvSpPr/>
          <p:nvPr/>
        </p:nvSpPr>
        <p:spPr>
          <a:xfrm>
            <a:off x="4984354" y="4281443"/>
            <a:ext cx="1174655" cy="36746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SMS Agent M/W</a:t>
            </a:r>
            <a:endParaRPr lang="ko-KR" altLang="en-US" sz="800" dirty="0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DAE0C005-34B7-4C21-2F0D-F6296A7F64E6}"/>
              </a:ext>
            </a:extLst>
          </p:cNvPr>
          <p:cNvSpPr/>
          <p:nvPr/>
        </p:nvSpPr>
        <p:spPr>
          <a:xfrm>
            <a:off x="6187887" y="4281443"/>
            <a:ext cx="1174655" cy="36746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Auto Machine PC Agent M/W</a:t>
            </a:r>
            <a:endParaRPr lang="ko-KR" altLang="en-US" sz="800" dirty="0"/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857224A2-EEA8-91FB-2716-0D2CCF20826A}"/>
              </a:ext>
            </a:extLst>
          </p:cNvPr>
          <p:cNvCxnSpPr>
            <a:stCxn id="5" idx="2"/>
          </p:cNvCxnSpPr>
          <p:nvPr/>
        </p:nvCxnSpPr>
        <p:spPr>
          <a:xfrm flipH="1">
            <a:off x="1961082" y="4648912"/>
            <a:ext cx="1" cy="59820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3AC22EF8-B30C-B076-7A28-D9A2F8143782}"/>
              </a:ext>
            </a:extLst>
          </p:cNvPr>
          <p:cNvSpPr txBox="1"/>
          <p:nvPr/>
        </p:nvSpPr>
        <p:spPr>
          <a:xfrm>
            <a:off x="1614149" y="5247118"/>
            <a:ext cx="69121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50" dirty="0"/>
              <a:t>Serial to</a:t>
            </a:r>
          </a:p>
          <a:p>
            <a:pPr algn="ctr"/>
            <a:r>
              <a:rPr lang="en-US" altLang="ko-KR" sz="1050" dirty="0"/>
              <a:t>TCP/IP</a:t>
            </a:r>
            <a:endParaRPr lang="ko-KR" altLang="en-US" sz="1050" dirty="0"/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D42FA2B5-3D56-6F72-7A6C-2A2606C6409B}"/>
              </a:ext>
            </a:extLst>
          </p:cNvPr>
          <p:cNvCxnSpPr/>
          <p:nvPr/>
        </p:nvCxnSpPr>
        <p:spPr>
          <a:xfrm flipH="1">
            <a:off x="3170391" y="4648912"/>
            <a:ext cx="1" cy="59820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573E1C13-D1C7-73E7-224A-6788A9B153D1}"/>
              </a:ext>
            </a:extLst>
          </p:cNvPr>
          <p:cNvSpPr txBox="1"/>
          <p:nvPr/>
        </p:nvSpPr>
        <p:spPr>
          <a:xfrm>
            <a:off x="2817679" y="5247118"/>
            <a:ext cx="69121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50" dirty="0"/>
              <a:t>Serial to</a:t>
            </a:r>
          </a:p>
          <a:p>
            <a:pPr algn="ctr"/>
            <a:r>
              <a:rPr lang="en-US" altLang="ko-KR" sz="1050" dirty="0"/>
              <a:t>TCP/IP</a:t>
            </a:r>
            <a:endParaRPr lang="ko-KR" altLang="en-US" sz="1050" dirty="0"/>
          </a:p>
        </p:txBody>
      </p: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D2C3BCC7-3437-6C1D-57EF-F077B1DFC5D5}"/>
              </a:ext>
            </a:extLst>
          </p:cNvPr>
          <p:cNvCxnSpPr/>
          <p:nvPr/>
        </p:nvCxnSpPr>
        <p:spPr>
          <a:xfrm flipH="1">
            <a:off x="4356600" y="4648912"/>
            <a:ext cx="1" cy="59820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985026E2-4229-5BE9-C0EB-B578AFF06BCA}"/>
              </a:ext>
            </a:extLst>
          </p:cNvPr>
          <p:cNvSpPr txBox="1"/>
          <p:nvPr/>
        </p:nvSpPr>
        <p:spPr>
          <a:xfrm>
            <a:off x="4004580" y="5247118"/>
            <a:ext cx="70403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50" dirty="0"/>
              <a:t>TCP/IP</a:t>
            </a:r>
          </a:p>
          <a:p>
            <a:pPr algn="ctr"/>
            <a:r>
              <a:rPr lang="en-US" altLang="ko-KR" sz="1050" dirty="0"/>
              <a:t>Hooking</a:t>
            </a:r>
            <a:endParaRPr lang="ko-KR" altLang="en-US" sz="1050" dirty="0"/>
          </a:p>
        </p:txBody>
      </p: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0C5D30F2-01E1-BA67-B10E-56FBBB6F37FF}"/>
              </a:ext>
            </a:extLst>
          </p:cNvPr>
          <p:cNvCxnSpPr/>
          <p:nvPr/>
        </p:nvCxnSpPr>
        <p:spPr>
          <a:xfrm flipH="1">
            <a:off x="5560132" y="4648912"/>
            <a:ext cx="1" cy="59820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6BE8B326-6B68-BEEB-D504-A20011AEC25B}"/>
              </a:ext>
            </a:extLst>
          </p:cNvPr>
          <p:cNvSpPr txBox="1"/>
          <p:nvPr/>
        </p:nvSpPr>
        <p:spPr>
          <a:xfrm>
            <a:off x="5039797" y="5258748"/>
            <a:ext cx="104067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50" dirty="0"/>
              <a:t>TCP/IP</a:t>
            </a:r>
          </a:p>
          <a:p>
            <a:pPr algn="ctr"/>
            <a:r>
              <a:rPr lang="ko-KR" altLang="en-US" sz="1050" dirty="0"/>
              <a:t>통신 프로토콜</a:t>
            </a:r>
          </a:p>
        </p:txBody>
      </p: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90DC4E43-1AF0-E83A-34D9-8DE56BCEADDD}"/>
              </a:ext>
            </a:extLst>
          </p:cNvPr>
          <p:cNvCxnSpPr/>
          <p:nvPr/>
        </p:nvCxnSpPr>
        <p:spPr>
          <a:xfrm flipH="1">
            <a:off x="6763663" y="4654727"/>
            <a:ext cx="1" cy="59820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A6AA58B7-21FC-727F-7F12-05731CE91AE9}"/>
              </a:ext>
            </a:extLst>
          </p:cNvPr>
          <p:cNvSpPr txBox="1"/>
          <p:nvPr/>
        </p:nvSpPr>
        <p:spPr>
          <a:xfrm>
            <a:off x="6385194" y="5258748"/>
            <a:ext cx="75693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50" dirty="0"/>
              <a:t>DB to DB</a:t>
            </a:r>
            <a:endParaRPr lang="ko-KR" altLang="en-US" sz="105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7DF6392-0F71-03DE-AB31-3E719E47D861}"/>
              </a:ext>
            </a:extLst>
          </p:cNvPr>
          <p:cNvSpPr txBox="1"/>
          <p:nvPr/>
        </p:nvSpPr>
        <p:spPr>
          <a:xfrm>
            <a:off x="3545743" y="1325093"/>
            <a:ext cx="18517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200" dirty="0"/>
              <a:t>실시간 </a:t>
            </a:r>
            <a:r>
              <a:rPr lang="ko-KR" altLang="en-US" sz="1200" dirty="0" err="1"/>
              <a:t>잭팟</a:t>
            </a:r>
            <a:r>
              <a:rPr lang="ko-KR" altLang="en-US" sz="1200" dirty="0"/>
              <a:t> 적립정보</a:t>
            </a:r>
            <a:endParaRPr lang="en-US" altLang="ko-KR" sz="1200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200" dirty="0"/>
              <a:t>실시간 </a:t>
            </a:r>
            <a:r>
              <a:rPr lang="ko-KR" altLang="en-US" sz="1200" dirty="0" err="1"/>
              <a:t>잭팟</a:t>
            </a:r>
            <a:r>
              <a:rPr lang="ko-KR" altLang="en-US" sz="1200" dirty="0"/>
              <a:t> </a:t>
            </a:r>
            <a:r>
              <a:rPr lang="en-US" altLang="ko-KR" sz="1200" dirty="0"/>
              <a:t>Hit</a:t>
            </a:r>
            <a:r>
              <a:rPr lang="ko-KR" altLang="en-US" sz="1200" dirty="0"/>
              <a:t>정보</a:t>
            </a:r>
            <a:endParaRPr lang="en-US" altLang="ko-KR" sz="1200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200" dirty="0" err="1"/>
              <a:t>잭팟</a:t>
            </a:r>
            <a:r>
              <a:rPr lang="ko-KR" altLang="en-US" sz="1200" dirty="0"/>
              <a:t> </a:t>
            </a:r>
            <a:r>
              <a:rPr lang="en-US" altLang="ko-KR" sz="1200" dirty="0"/>
              <a:t>Hit </a:t>
            </a:r>
            <a:r>
              <a:rPr lang="ko-KR" altLang="en-US" sz="1200" dirty="0"/>
              <a:t>이력정보</a:t>
            </a: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12457AC1-48AB-932E-3C77-4718494B14BA}"/>
              </a:ext>
            </a:extLst>
          </p:cNvPr>
          <p:cNvSpPr/>
          <p:nvPr/>
        </p:nvSpPr>
        <p:spPr>
          <a:xfrm>
            <a:off x="2577288" y="3280528"/>
            <a:ext cx="1423447" cy="40270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적립정보</a:t>
            </a: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EFA57C18-D025-3D75-EB0B-2097C42176E7}"/>
              </a:ext>
            </a:extLst>
          </p:cNvPr>
          <p:cNvSpPr/>
          <p:nvPr/>
        </p:nvSpPr>
        <p:spPr>
          <a:xfrm>
            <a:off x="4708619" y="3280528"/>
            <a:ext cx="1423447" cy="40270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Hit</a:t>
            </a:r>
            <a:r>
              <a:rPr lang="ko-KR" altLang="en-US" sz="1200" dirty="0"/>
              <a:t>정보</a:t>
            </a:r>
          </a:p>
        </p:txBody>
      </p:sp>
      <p:cxnSp>
        <p:nvCxnSpPr>
          <p:cNvPr id="33" name="연결선: 꺾임 32">
            <a:extLst>
              <a:ext uri="{FF2B5EF4-FFF2-40B4-BE49-F238E27FC236}">
                <a16:creationId xmlns:a16="http://schemas.microsoft.com/office/drawing/2014/main" id="{A0B2700F-F75A-D4B7-84F2-C97CCE9FA581}"/>
              </a:ext>
            </a:extLst>
          </p:cNvPr>
          <p:cNvCxnSpPr>
            <a:stCxn id="5" idx="0"/>
            <a:endCxn id="30" idx="2"/>
          </p:cNvCxnSpPr>
          <p:nvPr/>
        </p:nvCxnSpPr>
        <p:spPr>
          <a:xfrm rot="5400000" flipH="1" flipV="1">
            <a:off x="2325944" y="3318376"/>
            <a:ext cx="598206" cy="1327929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연결선: 꺾임 34">
            <a:extLst>
              <a:ext uri="{FF2B5EF4-FFF2-40B4-BE49-F238E27FC236}">
                <a16:creationId xmlns:a16="http://schemas.microsoft.com/office/drawing/2014/main" id="{D5A23BCE-D4AD-8C65-B2E1-14B0FA0D7E1F}"/>
              </a:ext>
            </a:extLst>
          </p:cNvPr>
          <p:cNvCxnSpPr>
            <a:stCxn id="13" idx="0"/>
            <a:endCxn id="30" idx="2"/>
          </p:cNvCxnSpPr>
          <p:nvPr/>
        </p:nvCxnSpPr>
        <p:spPr>
          <a:xfrm rot="5400000" flipH="1" flipV="1">
            <a:off x="2927711" y="3920142"/>
            <a:ext cx="598206" cy="124396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연결선: 꺾임 36">
            <a:extLst>
              <a:ext uri="{FF2B5EF4-FFF2-40B4-BE49-F238E27FC236}">
                <a16:creationId xmlns:a16="http://schemas.microsoft.com/office/drawing/2014/main" id="{E70D8346-EE1C-49D9-AFF9-3FB433931C16}"/>
              </a:ext>
            </a:extLst>
          </p:cNvPr>
          <p:cNvCxnSpPr>
            <a:stCxn id="14" idx="0"/>
            <a:endCxn id="30" idx="2"/>
          </p:cNvCxnSpPr>
          <p:nvPr/>
        </p:nvCxnSpPr>
        <p:spPr>
          <a:xfrm rot="16200000" flipV="1">
            <a:off x="3529478" y="3442771"/>
            <a:ext cx="598206" cy="1079137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연결선: 꺾임 38">
            <a:extLst>
              <a:ext uri="{FF2B5EF4-FFF2-40B4-BE49-F238E27FC236}">
                <a16:creationId xmlns:a16="http://schemas.microsoft.com/office/drawing/2014/main" id="{B7997ED4-21DF-4134-D94F-72D9E1EB2F0C}"/>
              </a:ext>
            </a:extLst>
          </p:cNvPr>
          <p:cNvCxnSpPr>
            <a:stCxn id="16" idx="0"/>
            <a:endCxn id="30" idx="2"/>
          </p:cNvCxnSpPr>
          <p:nvPr/>
        </p:nvCxnSpPr>
        <p:spPr>
          <a:xfrm rot="16200000" flipV="1">
            <a:off x="4131244" y="2841005"/>
            <a:ext cx="598206" cy="2282670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연결선: 꺾임 40">
            <a:extLst>
              <a:ext uri="{FF2B5EF4-FFF2-40B4-BE49-F238E27FC236}">
                <a16:creationId xmlns:a16="http://schemas.microsoft.com/office/drawing/2014/main" id="{B4CF4BBF-A0A2-6151-CDA2-889EE31106B3}"/>
              </a:ext>
            </a:extLst>
          </p:cNvPr>
          <p:cNvCxnSpPr>
            <a:stCxn id="17" idx="0"/>
            <a:endCxn id="30" idx="2"/>
          </p:cNvCxnSpPr>
          <p:nvPr/>
        </p:nvCxnSpPr>
        <p:spPr>
          <a:xfrm rot="16200000" flipV="1">
            <a:off x="4733011" y="2239238"/>
            <a:ext cx="598206" cy="3486203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연결선: 꺾임 42">
            <a:extLst>
              <a:ext uri="{FF2B5EF4-FFF2-40B4-BE49-F238E27FC236}">
                <a16:creationId xmlns:a16="http://schemas.microsoft.com/office/drawing/2014/main" id="{6CE49B9A-453B-0758-7A2B-E9D8723B23E1}"/>
              </a:ext>
            </a:extLst>
          </p:cNvPr>
          <p:cNvCxnSpPr>
            <a:stCxn id="17" idx="0"/>
            <a:endCxn id="31" idx="2"/>
          </p:cNvCxnSpPr>
          <p:nvPr/>
        </p:nvCxnSpPr>
        <p:spPr>
          <a:xfrm rot="16200000" flipV="1">
            <a:off x="5798676" y="3304904"/>
            <a:ext cx="598206" cy="1354872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AEAA86F0-FD31-281E-9EAC-E08600AE95D8}"/>
              </a:ext>
            </a:extLst>
          </p:cNvPr>
          <p:cNvCxnSpPr>
            <a:stCxn id="16" idx="0"/>
            <a:endCxn id="31" idx="2"/>
          </p:cNvCxnSpPr>
          <p:nvPr/>
        </p:nvCxnSpPr>
        <p:spPr>
          <a:xfrm rot="16200000" flipV="1">
            <a:off x="5196910" y="3906670"/>
            <a:ext cx="598206" cy="151339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연결선: 꺾임 46">
            <a:extLst>
              <a:ext uri="{FF2B5EF4-FFF2-40B4-BE49-F238E27FC236}">
                <a16:creationId xmlns:a16="http://schemas.microsoft.com/office/drawing/2014/main" id="{E411815A-B152-BF2E-F067-63B38A0BDE4F}"/>
              </a:ext>
            </a:extLst>
          </p:cNvPr>
          <p:cNvCxnSpPr>
            <a:stCxn id="14" idx="0"/>
            <a:endCxn id="31" idx="2"/>
          </p:cNvCxnSpPr>
          <p:nvPr/>
        </p:nvCxnSpPr>
        <p:spPr>
          <a:xfrm rot="5400000" flipH="1" flipV="1">
            <a:off x="4595143" y="3456243"/>
            <a:ext cx="598206" cy="1052194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연결선: 꺾임 48">
            <a:extLst>
              <a:ext uri="{FF2B5EF4-FFF2-40B4-BE49-F238E27FC236}">
                <a16:creationId xmlns:a16="http://schemas.microsoft.com/office/drawing/2014/main" id="{C7E40EFC-148B-5488-7AA8-CAB37C4A91C6}"/>
              </a:ext>
            </a:extLst>
          </p:cNvPr>
          <p:cNvCxnSpPr>
            <a:stCxn id="13" idx="0"/>
            <a:endCxn id="31" idx="2"/>
          </p:cNvCxnSpPr>
          <p:nvPr/>
        </p:nvCxnSpPr>
        <p:spPr>
          <a:xfrm rot="5400000" flipH="1" flipV="1">
            <a:off x="3993376" y="2854477"/>
            <a:ext cx="598206" cy="2255727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연결선: 꺾임 50">
            <a:extLst>
              <a:ext uri="{FF2B5EF4-FFF2-40B4-BE49-F238E27FC236}">
                <a16:creationId xmlns:a16="http://schemas.microsoft.com/office/drawing/2014/main" id="{9B4E14D2-E3B2-CC73-639E-E898DA3A6F5C}"/>
              </a:ext>
            </a:extLst>
          </p:cNvPr>
          <p:cNvCxnSpPr>
            <a:stCxn id="5" idx="0"/>
            <a:endCxn id="31" idx="2"/>
          </p:cNvCxnSpPr>
          <p:nvPr/>
        </p:nvCxnSpPr>
        <p:spPr>
          <a:xfrm rot="5400000" flipH="1" flipV="1">
            <a:off x="3391610" y="2252710"/>
            <a:ext cx="598206" cy="3459260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연결선: 꺾임 52">
            <a:extLst>
              <a:ext uri="{FF2B5EF4-FFF2-40B4-BE49-F238E27FC236}">
                <a16:creationId xmlns:a16="http://schemas.microsoft.com/office/drawing/2014/main" id="{FBA6AEFB-A311-F6C6-528C-4F4476679DDA}"/>
              </a:ext>
            </a:extLst>
          </p:cNvPr>
          <p:cNvCxnSpPr>
            <a:stCxn id="30" idx="0"/>
            <a:endCxn id="15" idx="3"/>
          </p:cNvCxnSpPr>
          <p:nvPr/>
        </p:nvCxnSpPr>
        <p:spPr>
          <a:xfrm rot="5400000" flipH="1" flipV="1">
            <a:off x="3621338" y="2482326"/>
            <a:ext cx="465876" cy="1130529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순서도: 지연 53">
            <a:extLst>
              <a:ext uri="{FF2B5EF4-FFF2-40B4-BE49-F238E27FC236}">
                <a16:creationId xmlns:a16="http://schemas.microsoft.com/office/drawing/2014/main" id="{F288A496-760D-4049-7234-9FF6EA844FB5}"/>
              </a:ext>
            </a:extLst>
          </p:cNvPr>
          <p:cNvSpPr/>
          <p:nvPr/>
        </p:nvSpPr>
        <p:spPr>
          <a:xfrm>
            <a:off x="6421144" y="3301826"/>
            <a:ext cx="512295" cy="360112"/>
          </a:xfrm>
          <a:prstGeom prst="flowChartDela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dirty="0"/>
              <a:t>지연</a:t>
            </a:r>
          </a:p>
        </p:txBody>
      </p: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2290359B-77FD-2A83-401A-6B38928D7EBE}"/>
              </a:ext>
            </a:extLst>
          </p:cNvPr>
          <p:cNvCxnSpPr>
            <a:stCxn id="31" idx="3"/>
            <a:endCxn id="54" idx="1"/>
          </p:cNvCxnSpPr>
          <p:nvPr/>
        </p:nvCxnSpPr>
        <p:spPr>
          <a:xfrm flipV="1">
            <a:off x="6132066" y="3481882"/>
            <a:ext cx="289078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연결선: 꺾임 58">
            <a:extLst>
              <a:ext uri="{FF2B5EF4-FFF2-40B4-BE49-F238E27FC236}">
                <a16:creationId xmlns:a16="http://schemas.microsoft.com/office/drawing/2014/main" id="{D45DBBC4-B228-C8DA-33DA-0AD23AAF2D73}"/>
              </a:ext>
            </a:extLst>
          </p:cNvPr>
          <p:cNvCxnSpPr>
            <a:cxnSpLocks/>
            <a:stCxn id="54" idx="0"/>
            <a:endCxn id="15" idx="4"/>
          </p:cNvCxnSpPr>
          <p:nvPr/>
        </p:nvCxnSpPr>
        <p:spPr>
          <a:xfrm rot="16200000" flipV="1">
            <a:off x="5495818" y="2120352"/>
            <a:ext cx="816920" cy="1546028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87EB87F1-4FAD-581C-EF3E-1CCA3237BE89}"/>
              </a:ext>
            </a:extLst>
          </p:cNvPr>
          <p:cNvSpPr txBox="1"/>
          <p:nvPr/>
        </p:nvSpPr>
        <p:spPr>
          <a:xfrm>
            <a:off x="1170774" y="110543"/>
            <a:ext cx="65114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/>
              <a:t>SYS-01</a:t>
            </a:r>
            <a:endParaRPr lang="ko-KR" altLang="en-US" sz="11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C9E123-35FC-98E0-4F90-4CD90D103487}"/>
              </a:ext>
            </a:extLst>
          </p:cNvPr>
          <p:cNvSpPr txBox="1"/>
          <p:nvPr/>
        </p:nvSpPr>
        <p:spPr>
          <a:xfrm>
            <a:off x="440885" y="785753"/>
            <a:ext cx="2785929" cy="2516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50" b="1" u="sng" dirty="0">
                <a:solidFill>
                  <a:srgbClr val="FF0000"/>
                </a:solidFill>
              </a:rPr>
              <a:t>데이터 수집서버는 </a:t>
            </a:r>
            <a:r>
              <a:rPr lang="ko-KR" altLang="en-US" sz="1050" b="1" u="sng" dirty="0" err="1">
                <a:solidFill>
                  <a:srgbClr val="FF0000"/>
                </a:solidFill>
              </a:rPr>
              <a:t>잭팟정보를</a:t>
            </a:r>
            <a:r>
              <a:rPr lang="ko-KR" altLang="en-US" sz="1050" b="1" u="sng" dirty="0">
                <a:solidFill>
                  <a:srgbClr val="FF0000"/>
                </a:solidFill>
              </a:rPr>
              <a:t> 수집하기 위한 데이터 수집 에이전트 프로그램들로 구성함</a:t>
            </a:r>
            <a:r>
              <a:rPr lang="en-US" altLang="ko-KR" sz="1050" b="1" u="sng" dirty="0">
                <a:solidFill>
                  <a:srgbClr val="FF0000"/>
                </a:solidFill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050" b="1" u="sng" dirty="0">
              <a:solidFill>
                <a:srgbClr val="FF00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50" b="1" u="sng" dirty="0">
                <a:solidFill>
                  <a:srgbClr val="FF0000"/>
                </a:solidFill>
              </a:rPr>
              <a:t>각 에이전트는 윈도우용 서비스에 등록하여 </a:t>
            </a:r>
            <a:r>
              <a:rPr lang="ko-KR" altLang="en-US" sz="1050" b="1" u="sng" dirty="0" err="1">
                <a:solidFill>
                  <a:srgbClr val="FF0000"/>
                </a:solidFill>
              </a:rPr>
              <a:t>자동실행되며</a:t>
            </a:r>
            <a:r>
              <a:rPr lang="en-US" altLang="ko-KR" sz="1050" b="1" u="sng" dirty="0">
                <a:solidFill>
                  <a:srgbClr val="FF0000"/>
                </a:solidFill>
              </a:rPr>
              <a:t>, </a:t>
            </a:r>
            <a:r>
              <a:rPr lang="ko-KR" altLang="en-US" sz="1050" b="1" u="sng" dirty="0">
                <a:solidFill>
                  <a:srgbClr val="FF0000"/>
                </a:solidFill>
              </a:rPr>
              <a:t>오류에 의한 </a:t>
            </a:r>
            <a:r>
              <a:rPr lang="ko-KR" altLang="en-US" sz="1050" b="1" u="sng" dirty="0" err="1">
                <a:solidFill>
                  <a:srgbClr val="FF0000"/>
                </a:solidFill>
              </a:rPr>
              <a:t>종료시</a:t>
            </a:r>
            <a:r>
              <a:rPr lang="ko-KR" altLang="en-US" sz="1050" b="1" u="sng" dirty="0">
                <a:solidFill>
                  <a:srgbClr val="FF0000"/>
                </a:solidFill>
              </a:rPr>
              <a:t> 다시 실행될 수 있어야 함</a:t>
            </a:r>
            <a:r>
              <a:rPr lang="en-US" altLang="ko-KR" sz="1050" b="1" u="sng" dirty="0">
                <a:solidFill>
                  <a:srgbClr val="FF0000"/>
                </a:solidFill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050" b="1" u="sng" dirty="0">
              <a:solidFill>
                <a:srgbClr val="FF00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50" b="1" u="sng" dirty="0">
                <a:solidFill>
                  <a:srgbClr val="FF0000"/>
                </a:solidFill>
              </a:rPr>
              <a:t>프로그램 동작에 대한 로그를 기록하여야 함</a:t>
            </a:r>
            <a:r>
              <a:rPr lang="en-US" altLang="ko-KR" sz="1050" b="1" u="sng" dirty="0">
                <a:solidFill>
                  <a:srgbClr val="FF0000"/>
                </a:solidFill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050" b="1" u="sng" dirty="0">
              <a:solidFill>
                <a:srgbClr val="FF00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50" b="1" u="sng" dirty="0">
                <a:solidFill>
                  <a:srgbClr val="FF0000"/>
                </a:solidFill>
              </a:rPr>
              <a:t>각 에이전트는 누적금액 및 실시간 </a:t>
            </a:r>
            <a:r>
              <a:rPr lang="ko-KR" altLang="en-US" sz="1050" b="1" u="sng" dirty="0" err="1">
                <a:solidFill>
                  <a:srgbClr val="FF0000"/>
                </a:solidFill>
              </a:rPr>
              <a:t>잭팟</a:t>
            </a:r>
            <a:r>
              <a:rPr lang="ko-KR" altLang="en-US" sz="1050" b="1" u="sng" dirty="0">
                <a:solidFill>
                  <a:srgbClr val="FF0000"/>
                </a:solidFill>
              </a:rPr>
              <a:t> 히트정보를 </a:t>
            </a:r>
            <a:r>
              <a:rPr lang="en-US" altLang="ko-KR" sz="1050" b="1" u="sng" dirty="0">
                <a:solidFill>
                  <a:srgbClr val="FF0000"/>
                </a:solidFill>
              </a:rPr>
              <a:t>DB</a:t>
            </a:r>
            <a:r>
              <a:rPr lang="ko-KR" altLang="en-US" sz="1050" b="1" u="sng" dirty="0">
                <a:solidFill>
                  <a:srgbClr val="FF0000"/>
                </a:solidFill>
              </a:rPr>
              <a:t>에 기록하고</a:t>
            </a:r>
            <a:r>
              <a:rPr lang="en-US" altLang="ko-KR" sz="1050" b="1" u="sng" dirty="0">
                <a:solidFill>
                  <a:srgbClr val="FF0000"/>
                </a:solidFill>
              </a:rPr>
              <a:t>, </a:t>
            </a:r>
            <a:r>
              <a:rPr lang="ko-KR" altLang="en-US" sz="1050" b="1" u="sng" dirty="0">
                <a:solidFill>
                  <a:srgbClr val="FF0000"/>
                </a:solidFill>
              </a:rPr>
              <a:t>최신 기록임을 </a:t>
            </a:r>
            <a:r>
              <a:rPr lang="en-US" altLang="ko-KR" sz="1050" b="1" u="sng" dirty="0">
                <a:solidFill>
                  <a:srgbClr val="FF0000"/>
                </a:solidFill>
              </a:rPr>
              <a:t>DB</a:t>
            </a:r>
            <a:r>
              <a:rPr lang="ko-KR" altLang="en-US" sz="1050" b="1" u="sng" dirty="0">
                <a:solidFill>
                  <a:srgbClr val="FF0000"/>
                </a:solidFill>
              </a:rPr>
              <a:t>에 적시하여</a:t>
            </a:r>
            <a:r>
              <a:rPr lang="en-US" altLang="ko-KR" sz="1050" b="1" u="sng" dirty="0">
                <a:solidFill>
                  <a:srgbClr val="FF0000"/>
                </a:solidFill>
              </a:rPr>
              <a:t>, Screen Player</a:t>
            </a:r>
            <a:r>
              <a:rPr lang="ko-KR" altLang="en-US" sz="1050" b="1" u="sng" dirty="0">
                <a:solidFill>
                  <a:srgbClr val="FF0000"/>
                </a:solidFill>
              </a:rPr>
              <a:t>가 화면을 갱신할 수 있도록 하여야 함</a:t>
            </a:r>
            <a:r>
              <a:rPr lang="en-US" altLang="ko-KR" sz="1050" b="1" u="sng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98473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F8451E-1889-CF1E-E855-20F525CA6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6DA0508-6D98-5A7E-8C76-B091AFE4F700}"/>
              </a:ext>
            </a:extLst>
          </p:cNvPr>
          <p:cNvSpPr txBox="1"/>
          <p:nvPr/>
        </p:nvSpPr>
        <p:spPr>
          <a:xfrm>
            <a:off x="1170774" y="418142"/>
            <a:ext cx="156485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/>
              <a:t>Screen</a:t>
            </a:r>
            <a:r>
              <a:rPr lang="ko-KR" altLang="en-US" sz="1100" dirty="0"/>
              <a:t> </a:t>
            </a:r>
            <a:r>
              <a:rPr lang="en-US" altLang="ko-KR" sz="1100" dirty="0"/>
              <a:t>Client / Player</a:t>
            </a:r>
            <a:endParaRPr lang="ko-KR" altLang="en-US" sz="11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90B48B-379D-AEC4-BD1F-5724D4EF2A76}"/>
              </a:ext>
            </a:extLst>
          </p:cNvPr>
          <p:cNvSpPr txBox="1"/>
          <p:nvPr/>
        </p:nvSpPr>
        <p:spPr>
          <a:xfrm>
            <a:off x="1170774" y="110543"/>
            <a:ext cx="87716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/>
              <a:t>SYS-02/03</a:t>
            </a:r>
            <a:endParaRPr lang="ko-KR" altLang="en-US" sz="1100" b="1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7DECBF2-87E2-07B2-4CD1-B42C5F8F9D3B}"/>
              </a:ext>
            </a:extLst>
          </p:cNvPr>
          <p:cNvSpPr/>
          <p:nvPr/>
        </p:nvSpPr>
        <p:spPr>
          <a:xfrm>
            <a:off x="3418318" y="1499629"/>
            <a:ext cx="1666430" cy="31619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err="1"/>
              <a:t>ScrClient</a:t>
            </a:r>
            <a:endParaRPr lang="ko-KR" altLang="en-US" sz="1200" dirty="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ABB62DF-7800-9FFB-27E4-EA38944783E2}"/>
              </a:ext>
            </a:extLst>
          </p:cNvPr>
          <p:cNvSpPr/>
          <p:nvPr/>
        </p:nvSpPr>
        <p:spPr>
          <a:xfrm>
            <a:off x="1751888" y="2705374"/>
            <a:ext cx="1666430" cy="31619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err="1"/>
              <a:t>ScrPlayer</a:t>
            </a:r>
            <a:endParaRPr lang="ko-KR" altLang="en-US" sz="1200" dirty="0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0F8327FF-6581-7EAA-F962-96AE3233D9C3}"/>
              </a:ext>
            </a:extLst>
          </p:cNvPr>
          <p:cNvSpPr/>
          <p:nvPr/>
        </p:nvSpPr>
        <p:spPr>
          <a:xfrm>
            <a:off x="5084748" y="2707592"/>
            <a:ext cx="1666430" cy="31619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err="1"/>
              <a:t>ScrPlayer</a:t>
            </a:r>
            <a:endParaRPr lang="ko-KR" altLang="en-US" sz="1200" dirty="0"/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3F65DE53-CB2E-456D-165B-6E23F6351E8A}"/>
              </a:ext>
            </a:extLst>
          </p:cNvPr>
          <p:cNvCxnSpPr>
            <a:stCxn id="11" idx="3"/>
            <a:endCxn id="13" idx="1"/>
          </p:cNvCxnSpPr>
          <p:nvPr/>
        </p:nvCxnSpPr>
        <p:spPr>
          <a:xfrm>
            <a:off x="3418318" y="2863471"/>
            <a:ext cx="1666430" cy="2218"/>
          </a:xfrm>
          <a:prstGeom prst="straightConnector1">
            <a:avLst/>
          </a:prstGeom>
          <a:ln>
            <a:prstDash val="dash"/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8CDCD619-A84C-DA0A-BADD-B3F02530917A}"/>
              </a:ext>
            </a:extLst>
          </p:cNvPr>
          <p:cNvCxnSpPr>
            <a:stCxn id="9" idx="2"/>
            <a:endCxn id="11" idx="0"/>
          </p:cNvCxnSpPr>
          <p:nvPr/>
        </p:nvCxnSpPr>
        <p:spPr>
          <a:xfrm flipH="1">
            <a:off x="2585103" y="1815823"/>
            <a:ext cx="1666430" cy="88955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AC225D78-5501-C87F-8312-29B5C0F4452C}"/>
              </a:ext>
            </a:extLst>
          </p:cNvPr>
          <p:cNvSpPr txBox="1"/>
          <p:nvPr/>
        </p:nvSpPr>
        <p:spPr>
          <a:xfrm>
            <a:off x="2276522" y="1983599"/>
            <a:ext cx="28841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altLang="ko-KR" sz="1200" b="1" dirty="0"/>
              <a:t>Play List ID</a:t>
            </a:r>
            <a:r>
              <a:rPr lang="ko-KR" altLang="en-US" sz="1200" b="1" dirty="0"/>
              <a:t>를 인자로 전달하여 실행</a:t>
            </a:r>
          </a:p>
        </p:txBody>
      </p:sp>
      <p:sp>
        <p:nvSpPr>
          <p:cNvPr id="22" name="순서도: 화면 표시 21">
            <a:extLst>
              <a:ext uri="{FF2B5EF4-FFF2-40B4-BE49-F238E27FC236}">
                <a16:creationId xmlns:a16="http://schemas.microsoft.com/office/drawing/2014/main" id="{78FAA9AA-E531-4ABC-7B60-11A9E772A93D}"/>
              </a:ext>
            </a:extLst>
          </p:cNvPr>
          <p:cNvSpPr/>
          <p:nvPr/>
        </p:nvSpPr>
        <p:spPr>
          <a:xfrm>
            <a:off x="1751887" y="4345671"/>
            <a:ext cx="1666429" cy="989899"/>
          </a:xfrm>
          <a:prstGeom prst="flowChartDispla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화면표출</a:t>
            </a:r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B538FCD2-E4D2-19B7-F06A-0466FB64FF81}"/>
              </a:ext>
            </a:extLst>
          </p:cNvPr>
          <p:cNvCxnSpPr>
            <a:stCxn id="11" idx="2"/>
            <a:endCxn id="22" idx="0"/>
          </p:cNvCxnSpPr>
          <p:nvPr/>
        </p:nvCxnSpPr>
        <p:spPr>
          <a:xfrm flipH="1">
            <a:off x="2585102" y="3021568"/>
            <a:ext cx="1" cy="132410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A956ACDA-8CAD-1B9B-BC8E-4E564BAE3475}"/>
              </a:ext>
            </a:extLst>
          </p:cNvPr>
          <p:cNvSpPr txBox="1"/>
          <p:nvPr/>
        </p:nvSpPr>
        <p:spPr>
          <a:xfrm>
            <a:off x="1451617" y="3383146"/>
            <a:ext cx="22669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u"/>
            </a:pPr>
            <a:r>
              <a:rPr lang="en-US" altLang="ko-KR" sz="1200" dirty="0"/>
              <a:t>Play List</a:t>
            </a:r>
            <a:r>
              <a:rPr lang="ko-KR" altLang="en-US" sz="1200" dirty="0"/>
              <a:t>에 등록된 화면정보</a:t>
            </a:r>
            <a:endParaRPr lang="en-US" altLang="ko-KR" sz="1200" dirty="0"/>
          </a:p>
          <a:p>
            <a:pPr marL="171450" indent="-171450">
              <a:buFont typeface="Wingdings" panose="05000000000000000000" pitchFamily="2" charset="2"/>
              <a:buChar char="u"/>
            </a:pPr>
            <a:r>
              <a:rPr lang="ko-KR" altLang="en-US" sz="1200" dirty="0"/>
              <a:t>각 화면에 설정된 태그정보</a:t>
            </a:r>
            <a:endParaRPr lang="en-US" altLang="ko-KR" sz="1200" dirty="0"/>
          </a:p>
          <a:p>
            <a:pPr marL="171450" indent="-171450">
              <a:buFont typeface="Wingdings" panose="05000000000000000000" pitchFamily="2" charset="2"/>
              <a:buChar char="u"/>
            </a:pPr>
            <a:r>
              <a:rPr lang="en-US" altLang="ko-KR" sz="1200" dirty="0"/>
              <a:t>Run </a:t>
            </a:r>
            <a:r>
              <a:rPr lang="ko-KR" altLang="en-US" sz="1200" dirty="0"/>
              <a:t>순서에 따른 구동</a:t>
            </a:r>
          </a:p>
        </p:txBody>
      </p:sp>
      <p:sp>
        <p:nvSpPr>
          <p:cNvPr id="26" name="순서도: 화면 표시 25">
            <a:extLst>
              <a:ext uri="{FF2B5EF4-FFF2-40B4-BE49-F238E27FC236}">
                <a16:creationId xmlns:a16="http://schemas.microsoft.com/office/drawing/2014/main" id="{AF3F25CF-FE93-5C0A-C1DD-E1F544802E3F}"/>
              </a:ext>
            </a:extLst>
          </p:cNvPr>
          <p:cNvSpPr/>
          <p:nvPr/>
        </p:nvSpPr>
        <p:spPr>
          <a:xfrm>
            <a:off x="5084749" y="4345670"/>
            <a:ext cx="1666429" cy="989899"/>
          </a:xfrm>
          <a:prstGeom prst="flowChartDispla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화면표출</a:t>
            </a:r>
          </a:p>
        </p:txBody>
      </p: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DBDE2A0A-DC61-46EB-D07A-9B0946F065C7}"/>
              </a:ext>
            </a:extLst>
          </p:cNvPr>
          <p:cNvCxnSpPr>
            <a:stCxn id="13" idx="2"/>
            <a:endCxn id="26" idx="0"/>
          </p:cNvCxnSpPr>
          <p:nvPr/>
        </p:nvCxnSpPr>
        <p:spPr>
          <a:xfrm>
            <a:off x="5917963" y="3023786"/>
            <a:ext cx="1" cy="132188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A9D55271-026C-605D-3144-C53BDAAE4A41}"/>
              </a:ext>
            </a:extLst>
          </p:cNvPr>
          <p:cNvCxnSpPr>
            <a:stCxn id="9" idx="2"/>
            <a:endCxn id="13" idx="0"/>
          </p:cNvCxnSpPr>
          <p:nvPr/>
        </p:nvCxnSpPr>
        <p:spPr>
          <a:xfrm>
            <a:off x="4251533" y="1815823"/>
            <a:ext cx="1666430" cy="89176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83B20343-F5F8-4569-78D7-7519F132A64A}"/>
              </a:ext>
            </a:extLst>
          </p:cNvPr>
          <p:cNvSpPr txBox="1"/>
          <p:nvPr/>
        </p:nvSpPr>
        <p:spPr>
          <a:xfrm>
            <a:off x="9041450" y="811851"/>
            <a:ext cx="2785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900" dirty="0" err="1"/>
              <a:t>ScrClient</a:t>
            </a:r>
            <a:r>
              <a:rPr lang="ko-KR" altLang="en-US" sz="900" dirty="0"/>
              <a:t>에 의해 구동되는 </a:t>
            </a:r>
            <a:r>
              <a:rPr lang="en-US" altLang="ko-KR" sz="900" dirty="0" err="1"/>
              <a:t>ScrPlayer</a:t>
            </a:r>
            <a:r>
              <a:rPr lang="ko-KR" altLang="en-US" sz="900" dirty="0"/>
              <a:t>는 이론적으로 </a:t>
            </a:r>
            <a:r>
              <a:rPr lang="en-US" altLang="ko-KR" sz="900" dirty="0"/>
              <a:t>256</a:t>
            </a:r>
            <a:r>
              <a:rPr lang="ko-KR" altLang="en-US" sz="900" dirty="0"/>
              <a:t>개까지 가능하도록 설계하여 구동</a:t>
            </a:r>
            <a:endParaRPr lang="en-US" altLang="ko-KR" sz="900" dirty="0"/>
          </a:p>
        </p:txBody>
      </p:sp>
    </p:spTree>
    <p:extLst>
      <p:ext uri="{BB962C8B-B14F-4D97-AF65-F5344CB8AC3E}">
        <p14:creationId xmlns:p14="http://schemas.microsoft.com/office/powerpoint/2010/main" val="3858781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368D2-3224-EBC4-0432-4A982337A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426BEF2-E0E4-16C5-A2C2-DDD0BC18F7F7}"/>
              </a:ext>
            </a:extLst>
          </p:cNvPr>
          <p:cNvSpPr txBox="1"/>
          <p:nvPr/>
        </p:nvSpPr>
        <p:spPr>
          <a:xfrm>
            <a:off x="9041450" y="811851"/>
            <a:ext cx="2785929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900" dirty="0"/>
              <a:t>Screen Client </a:t>
            </a:r>
            <a:r>
              <a:rPr lang="ko-KR" altLang="en-US" sz="900" dirty="0"/>
              <a:t>는 </a:t>
            </a:r>
            <a:r>
              <a:rPr lang="en-US" altLang="ko-KR" sz="900" dirty="0"/>
              <a:t>Windows</a:t>
            </a:r>
            <a:r>
              <a:rPr lang="ko-KR" altLang="en-US" sz="900" dirty="0"/>
              <a:t>환경에서 구동되는 </a:t>
            </a:r>
            <a:r>
              <a:rPr lang="en-US" altLang="ko-KR" sz="900" dirty="0"/>
              <a:t>SW</a:t>
            </a:r>
            <a:r>
              <a:rPr lang="ko-KR" altLang="en-US" sz="900" dirty="0"/>
              <a:t>이며</a:t>
            </a:r>
            <a:r>
              <a:rPr lang="en-US" altLang="ko-KR" sz="900" dirty="0"/>
              <a:t>, </a:t>
            </a:r>
            <a:r>
              <a:rPr lang="ko-KR" altLang="en-US" sz="900" dirty="0"/>
              <a:t>테이블 게임 </a:t>
            </a:r>
            <a:r>
              <a:rPr lang="en-US" altLang="ko-KR" sz="900" dirty="0"/>
              <a:t>Display PC</a:t>
            </a:r>
            <a:r>
              <a:rPr lang="ko-KR" altLang="en-US" sz="900" dirty="0"/>
              <a:t>에서 구동되는 </a:t>
            </a:r>
            <a:r>
              <a:rPr lang="en-US" altLang="ko-KR" sz="900" dirty="0"/>
              <a:t>Tray SW</a:t>
            </a:r>
            <a:r>
              <a:rPr lang="ko-KR" altLang="en-US" sz="900" dirty="0"/>
              <a:t>이며</a:t>
            </a:r>
            <a:r>
              <a:rPr lang="en-US" altLang="ko-KR" sz="900" dirty="0"/>
              <a:t>, </a:t>
            </a:r>
            <a:r>
              <a:rPr lang="ko-KR" altLang="en-US" sz="900" dirty="0" err="1"/>
              <a:t>구동시</a:t>
            </a:r>
            <a:r>
              <a:rPr lang="ko-KR" altLang="en-US" sz="900" dirty="0"/>
              <a:t> 제어할 </a:t>
            </a:r>
            <a:r>
              <a:rPr lang="en-US" altLang="ko-KR" sz="900" dirty="0"/>
              <a:t>Display SW</a:t>
            </a:r>
            <a:r>
              <a:rPr lang="ko-KR" altLang="en-US" sz="900" dirty="0"/>
              <a:t>의 실행파일을 등록하여야 하며</a:t>
            </a:r>
            <a:r>
              <a:rPr lang="en-US" altLang="ko-KR" sz="900" dirty="0"/>
              <a:t>, </a:t>
            </a:r>
            <a:r>
              <a:rPr lang="ko-KR" altLang="en-US" sz="900" dirty="0" err="1"/>
              <a:t>구동시</a:t>
            </a:r>
            <a:r>
              <a:rPr lang="ko-KR" altLang="en-US" sz="900" dirty="0"/>
              <a:t> 해당 </a:t>
            </a:r>
            <a:r>
              <a:rPr lang="en-US" altLang="ko-KR" sz="900" dirty="0"/>
              <a:t>SW</a:t>
            </a:r>
            <a:r>
              <a:rPr lang="ko-KR" altLang="en-US" sz="900" dirty="0"/>
              <a:t>가 </a:t>
            </a:r>
            <a:r>
              <a:rPr lang="ko-KR" altLang="en-US" sz="900" dirty="0" err="1"/>
              <a:t>구동중인지</a:t>
            </a:r>
            <a:r>
              <a:rPr lang="ko-KR" altLang="en-US" sz="900" dirty="0"/>
              <a:t> 체크하고</a:t>
            </a:r>
            <a:r>
              <a:rPr lang="en-US" altLang="ko-KR" sz="900" dirty="0"/>
              <a:t>, </a:t>
            </a:r>
            <a:r>
              <a:rPr lang="ko-KR" altLang="en-US" sz="900" dirty="0"/>
              <a:t>제어명령 </a:t>
            </a:r>
            <a:r>
              <a:rPr lang="ko-KR" altLang="en-US" sz="900" dirty="0" err="1"/>
              <a:t>수신시</a:t>
            </a:r>
            <a:r>
              <a:rPr lang="ko-KR" altLang="en-US" sz="900" dirty="0"/>
              <a:t> 구동중인 </a:t>
            </a:r>
            <a:r>
              <a:rPr lang="en-US" altLang="ko-KR" sz="900" dirty="0"/>
              <a:t>Display SW</a:t>
            </a:r>
            <a:r>
              <a:rPr lang="ko-KR" altLang="en-US" sz="900" dirty="0"/>
              <a:t>를 강제종료하고 </a:t>
            </a:r>
            <a:r>
              <a:rPr lang="en-US" altLang="ko-KR" sz="900" dirty="0"/>
              <a:t>Screen Player</a:t>
            </a:r>
            <a:r>
              <a:rPr lang="ko-KR" altLang="en-US" sz="900" dirty="0"/>
              <a:t>를 </a:t>
            </a:r>
            <a:r>
              <a:rPr lang="ko-KR" altLang="en-US" sz="900" dirty="0" err="1"/>
              <a:t>구동시킨다</a:t>
            </a:r>
            <a:endParaRPr lang="en-US" altLang="ko-KR" sz="9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9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dirty="0"/>
              <a:t>구동환경 </a:t>
            </a:r>
            <a:r>
              <a:rPr lang="en-US" altLang="ko-KR" sz="900" dirty="0"/>
              <a:t>: Windows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0461E1-120E-BEFB-5246-3BFAB48EFD8B}"/>
              </a:ext>
            </a:extLst>
          </p:cNvPr>
          <p:cNvSpPr txBox="1"/>
          <p:nvPr/>
        </p:nvSpPr>
        <p:spPr>
          <a:xfrm>
            <a:off x="1170774" y="418142"/>
            <a:ext cx="102624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/>
              <a:t>Screen</a:t>
            </a:r>
            <a:r>
              <a:rPr lang="ko-KR" altLang="en-US" sz="1100" dirty="0"/>
              <a:t> </a:t>
            </a:r>
            <a:r>
              <a:rPr lang="en-US" altLang="ko-KR" sz="1100" dirty="0"/>
              <a:t>Client</a:t>
            </a:r>
            <a:endParaRPr lang="ko-KR" altLang="en-US" sz="11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8485DBA-15BD-59C8-AEA4-6FF07FABAA35}"/>
              </a:ext>
            </a:extLst>
          </p:cNvPr>
          <p:cNvSpPr txBox="1"/>
          <p:nvPr/>
        </p:nvSpPr>
        <p:spPr>
          <a:xfrm>
            <a:off x="1170774" y="110543"/>
            <a:ext cx="65114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/>
              <a:t>SYS-02</a:t>
            </a:r>
            <a:endParaRPr lang="ko-KR" altLang="en-US" sz="1100" b="1" dirty="0"/>
          </a:p>
        </p:txBody>
      </p:sp>
      <p:sp>
        <p:nvSpPr>
          <p:cNvPr id="6" name="원통형 5">
            <a:extLst>
              <a:ext uri="{FF2B5EF4-FFF2-40B4-BE49-F238E27FC236}">
                <a16:creationId xmlns:a16="http://schemas.microsoft.com/office/drawing/2014/main" id="{2D334216-8EAA-63A7-F72D-09C0832F1F1A}"/>
              </a:ext>
            </a:extLst>
          </p:cNvPr>
          <p:cNvSpPr/>
          <p:nvPr/>
        </p:nvSpPr>
        <p:spPr>
          <a:xfrm>
            <a:off x="2685470" y="1730916"/>
            <a:ext cx="930170" cy="386150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D/B</a:t>
            </a:r>
          </a:p>
          <a:p>
            <a:pPr algn="ctr"/>
            <a:r>
              <a:rPr lang="en-US" altLang="ko-KR" sz="1000" b="1" dirty="0"/>
              <a:t>(MySQL)</a:t>
            </a:r>
            <a:endParaRPr lang="ko-KR" altLang="en-US" sz="1000" b="1" dirty="0"/>
          </a:p>
        </p:txBody>
      </p:sp>
      <p:sp>
        <p:nvSpPr>
          <p:cNvPr id="7" name="순서도: 수행의 시작/종료 6">
            <a:extLst>
              <a:ext uri="{FF2B5EF4-FFF2-40B4-BE49-F238E27FC236}">
                <a16:creationId xmlns:a16="http://schemas.microsoft.com/office/drawing/2014/main" id="{A9ED6042-5D4A-AA02-C375-EE97B38C498D}"/>
              </a:ext>
            </a:extLst>
          </p:cNvPr>
          <p:cNvSpPr/>
          <p:nvPr/>
        </p:nvSpPr>
        <p:spPr>
          <a:xfrm>
            <a:off x="994988" y="1022251"/>
            <a:ext cx="1026243" cy="335206"/>
          </a:xfrm>
          <a:prstGeom prst="flowChartTermina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/>
              <a:t>시작</a:t>
            </a:r>
          </a:p>
        </p:txBody>
      </p:sp>
      <p:sp>
        <p:nvSpPr>
          <p:cNvPr id="8" name="순서도: 데이터 7">
            <a:extLst>
              <a:ext uri="{FF2B5EF4-FFF2-40B4-BE49-F238E27FC236}">
                <a16:creationId xmlns:a16="http://schemas.microsoft.com/office/drawing/2014/main" id="{C2ECFD52-8E70-A5ED-DB8A-22E69EDACA24}"/>
              </a:ext>
            </a:extLst>
          </p:cNvPr>
          <p:cNvSpPr/>
          <p:nvPr/>
        </p:nvSpPr>
        <p:spPr>
          <a:xfrm>
            <a:off x="994988" y="1730916"/>
            <a:ext cx="1026243" cy="386150"/>
          </a:xfrm>
          <a:prstGeom prst="flowChartInputOutp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동작설정정보</a:t>
            </a:r>
          </a:p>
        </p:txBody>
      </p: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E367E465-6129-A599-6BF5-AF6FC38F9EBE}"/>
              </a:ext>
            </a:extLst>
          </p:cNvPr>
          <p:cNvCxnSpPr>
            <a:stCxn id="7" idx="2"/>
            <a:endCxn id="8" idx="1"/>
          </p:cNvCxnSpPr>
          <p:nvPr/>
        </p:nvCxnSpPr>
        <p:spPr>
          <a:xfrm>
            <a:off x="1508110" y="1357457"/>
            <a:ext cx="0" cy="37345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818E2B4C-9C1F-C34A-0D9B-500FE27F057B}"/>
              </a:ext>
            </a:extLst>
          </p:cNvPr>
          <p:cNvCxnSpPr>
            <a:stCxn id="6" idx="2"/>
            <a:endCxn id="8" idx="5"/>
          </p:cNvCxnSpPr>
          <p:nvPr/>
        </p:nvCxnSpPr>
        <p:spPr>
          <a:xfrm flipH="1">
            <a:off x="1918607" y="1923991"/>
            <a:ext cx="76686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순서도: 추출 17">
            <a:extLst>
              <a:ext uri="{FF2B5EF4-FFF2-40B4-BE49-F238E27FC236}">
                <a16:creationId xmlns:a16="http://schemas.microsoft.com/office/drawing/2014/main" id="{F5D54E8C-12A7-4128-65F7-D6A565A4EE77}"/>
              </a:ext>
            </a:extLst>
          </p:cNvPr>
          <p:cNvSpPr/>
          <p:nvPr/>
        </p:nvSpPr>
        <p:spPr>
          <a:xfrm>
            <a:off x="994989" y="2639502"/>
            <a:ext cx="1026242" cy="386150"/>
          </a:xfrm>
          <a:prstGeom prst="flowChartExtra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SW</a:t>
            </a:r>
            <a:r>
              <a:rPr lang="ko-KR" altLang="en-US" sz="700" dirty="0"/>
              <a:t>검사</a:t>
            </a:r>
          </a:p>
        </p:txBody>
      </p: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A8049D99-1DE3-9F83-62C4-4A19B10C85C8}"/>
              </a:ext>
            </a:extLst>
          </p:cNvPr>
          <p:cNvCxnSpPr>
            <a:stCxn id="8" idx="4"/>
            <a:endCxn id="18" idx="0"/>
          </p:cNvCxnSpPr>
          <p:nvPr/>
        </p:nvCxnSpPr>
        <p:spPr>
          <a:xfrm>
            <a:off x="1508110" y="2117066"/>
            <a:ext cx="0" cy="52243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순서도: 내부 저장소 35">
            <a:extLst>
              <a:ext uri="{FF2B5EF4-FFF2-40B4-BE49-F238E27FC236}">
                <a16:creationId xmlns:a16="http://schemas.microsoft.com/office/drawing/2014/main" id="{29ADC9B0-7C2B-40A6-96B2-CB1D7B5F8410}"/>
              </a:ext>
            </a:extLst>
          </p:cNvPr>
          <p:cNvSpPr/>
          <p:nvPr/>
        </p:nvSpPr>
        <p:spPr>
          <a:xfrm>
            <a:off x="2685470" y="2639502"/>
            <a:ext cx="930163" cy="386150"/>
          </a:xfrm>
          <a:prstGeom prst="flowChartInternalStora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설정정보</a:t>
            </a:r>
            <a:endParaRPr lang="en-US" altLang="ko-KR" sz="800" dirty="0"/>
          </a:p>
          <a:p>
            <a:pPr algn="ctr"/>
            <a:r>
              <a:rPr lang="ko-KR" altLang="en-US" sz="800" dirty="0"/>
              <a:t>내부저장</a:t>
            </a:r>
          </a:p>
        </p:txBody>
      </p:sp>
      <p:cxnSp>
        <p:nvCxnSpPr>
          <p:cNvPr id="40" name="연결선: 꺾임 39">
            <a:extLst>
              <a:ext uri="{FF2B5EF4-FFF2-40B4-BE49-F238E27FC236}">
                <a16:creationId xmlns:a16="http://schemas.microsoft.com/office/drawing/2014/main" id="{81285518-3FDF-A58F-0D6A-4897908B2013}"/>
              </a:ext>
            </a:extLst>
          </p:cNvPr>
          <p:cNvCxnSpPr>
            <a:stCxn id="8" idx="4"/>
            <a:endCxn id="36" idx="0"/>
          </p:cNvCxnSpPr>
          <p:nvPr/>
        </p:nvCxnSpPr>
        <p:spPr>
          <a:xfrm rot="16200000" flipH="1">
            <a:off x="2068113" y="1557063"/>
            <a:ext cx="522436" cy="1642442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순서도: 수동 입력 41">
            <a:extLst>
              <a:ext uri="{FF2B5EF4-FFF2-40B4-BE49-F238E27FC236}">
                <a16:creationId xmlns:a16="http://schemas.microsoft.com/office/drawing/2014/main" id="{7210FE0D-27F1-A092-E0B2-585B3E56C8BE}"/>
              </a:ext>
            </a:extLst>
          </p:cNvPr>
          <p:cNvSpPr/>
          <p:nvPr/>
        </p:nvSpPr>
        <p:spPr>
          <a:xfrm>
            <a:off x="2685469" y="3271927"/>
            <a:ext cx="930163" cy="386150"/>
          </a:xfrm>
          <a:prstGeom prst="flowChartManualInp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/>
              <a:t>외부입력</a:t>
            </a:r>
          </a:p>
        </p:txBody>
      </p:sp>
      <p:sp>
        <p:nvSpPr>
          <p:cNvPr id="44" name="순서도: 처리 43">
            <a:extLst>
              <a:ext uri="{FF2B5EF4-FFF2-40B4-BE49-F238E27FC236}">
                <a16:creationId xmlns:a16="http://schemas.microsoft.com/office/drawing/2014/main" id="{8979A4F7-0706-2DF0-2849-0B2AD1EF9E36}"/>
              </a:ext>
            </a:extLst>
          </p:cNvPr>
          <p:cNvSpPr/>
          <p:nvPr/>
        </p:nvSpPr>
        <p:spPr>
          <a:xfrm>
            <a:off x="994988" y="4545337"/>
            <a:ext cx="1026243" cy="310113"/>
          </a:xfrm>
          <a:prstGeom prst="flowChart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/>
              <a:t>SW</a:t>
            </a:r>
            <a:r>
              <a:rPr lang="ko-KR" altLang="en-US" sz="1100" dirty="0"/>
              <a:t>전환</a:t>
            </a:r>
          </a:p>
        </p:txBody>
      </p:sp>
      <p:cxnSp>
        <p:nvCxnSpPr>
          <p:cNvPr id="48" name="직선 화살표 연결선 47">
            <a:extLst>
              <a:ext uri="{FF2B5EF4-FFF2-40B4-BE49-F238E27FC236}">
                <a16:creationId xmlns:a16="http://schemas.microsoft.com/office/drawing/2014/main" id="{3D8B0258-8296-AB65-9BAF-E7BD4CD6146D}"/>
              </a:ext>
            </a:extLst>
          </p:cNvPr>
          <p:cNvCxnSpPr>
            <a:cxnSpLocks/>
            <a:stCxn id="18" idx="2"/>
            <a:endCxn id="55" idx="0"/>
          </p:cNvCxnSpPr>
          <p:nvPr/>
        </p:nvCxnSpPr>
        <p:spPr>
          <a:xfrm flipH="1">
            <a:off x="1508108" y="3025652"/>
            <a:ext cx="2" cy="84924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E86D57CE-A4CF-7D2D-8C38-25AE53D678FD}"/>
              </a:ext>
            </a:extLst>
          </p:cNvPr>
          <p:cNvCxnSpPr>
            <a:stCxn id="42" idx="1"/>
          </p:cNvCxnSpPr>
          <p:nvPr/>
        </p:nvCxnSpPr>
        <p:spPr>
          <a:xfrm flipH="1">
            <a:off x="1508109" y="3465002"/>
            <a:ext cx="117736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순서도: 판단 54">
            <a:extLst>
              <a:ext uri="{FF2B5EF4-FFF2-40B4-BE49-F238E27FC236}">
                <a16:creationId xmlns:a16="http://schemas.microsoft.com/office/drawing/2014/main" id="{4EBE8F79-BB66-06EE-ECB5-3DD8A515D3B7}"/>
              </a:ext>
            </a:extLst>
          </p:cNvPr>
          <p:cNvSpPr/>
          <p:nvPr/>
        </p:nvSpPr>
        <p:spPr>
          <a:xfrm>
            <a:off x="994987" y="3874894"/>
            <a:ext cx="1026241" cy="405352"/>
          </a:xfrm>
          <a:prstGeom prst="flowChartDecis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/>
              <a:t>판단</a:t>
            </a:r>
          </a:p>
        </p:txBody>
      </p:sp>
      <p:cxnSp>
        <p:nvCxnSpPr>
          <p:cNvPr id="61" name="직선 화살표 연결선 60">
            <a:extLst>
              <a:ext uri="{FF2B5EF4-FFF2-40B4-BE49-F238E27FC236}">
                <a16:creationId xmlns:a16="http://schemas.microsoft.com/office/drawing/2014/main" id="{73187854-6FEB-BCF3-7368-07C304495204}"/>
              </a:ext>
            </a:extLst>
          </p:cNvPr>
          <p:cNvCxnSpPr>
            <a:cxnSpLocks/>
            <a:stCxn id="55" idx="2"/>
            <a:endCxn id="44" idx="0"/>
          </p:cNvCxnSpPr>
          <p:nvPr/>
        </p:nvCxnSpPr>
        <p:spPr>
          <a:xfrm>
            <a:off x="1508108" y="4280246"/>
            <a:ext cx="2" cy="26509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연결선: 꺾임 62">
            <a:extLst>
              <a:ext uri="{FF2B5EF4-FFF2-40B4-BE49-F238E27FC236}">
                <a16:creationId xmlns:a16="http://schemas.microsoft.com/office/drawing/2014/main" id="{57A80F6F-A124-0E49-687F-FBC471902F20}"/>
              </a:ext>
            </a:extLst>
          </p:cNvPr>
          <p:cNvCxnSpPr>
            <a:stCxn id="55" idx="1"/>
            <a:endCxn id="8" idx="2"/>
          </p:cNvCxnSpPr>
          <p:nvPr/>
        </p:nvCxnSpPr>
        <p:spPr>
          <a:xfrm rot="10800000" flipH="1">
            <a:off x="994986" y="1923992"/>
            <a:ext cx="102625" cy="2153579"/>
          </a:xfrm>
          <a:prstGeom prst="bentConnector3">
            <a:avLst>
              <a:gd name="adj1" fmla="val -222753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AA74222E-DB57-D744-4432-60FB266618AC}"/>
              </a:ext>
            </a:extLst>
          </p:cNvPr>
          <p:cNvSpPr txBox="1"/>
          <p:nvPr/>
        </p:nvSpPr>
        <p:spPr>
          <a:xfrm>
            <a:off x="3615632" y="2639502"/>
            <a:ext cx="21787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/>
              <a:t>DB</a:t>
            </a:r>
            <a:r>
              <a:rPr lang="ko-KR" altLang="en-US" sz="1000" dirty="0"/>
              <a:t>에서 수집한 정보는 내부에 저장하여 네트워크 </a:t>
            </a:r>
            <a:r>
              <a:rPr lang="ko-KR" altLang="en-US" sz="1000" dirty="0" err="1"/>
              <a:t>불량시</a:t>
            </a:r>
            <a:r>
              <a:rPr lang="ko-KR" altLang="en-US" sz="1000" dirty="0"/>
              <a:t> 대응한다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BA00B6B3-4136-3E7D-1E0C-A5507826FAE2}"/>
              </a:ext>
            </a:extLst>
          </p:cNvPr>
          <p:cNvSpPr txBox="1"/>
          <p:nvPr/>
        </p:nvSpPr>
        <p:spPr>
          <a:xfrm>
            <a:off x="3615632" y="3271089"/>
            <a:ext cx="26438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수동입력은 서버를 통한 관리자 명령</a:t>
            </a:r>
            <a:r>
              <a:rPr lang="en-US" altLang="ko-KR" sz="1000" dirty="0"/>
              <a:t> </a:t>
            </a:r>
            <a:r>
              <a:rPr lang="ko-KR" altLang="en-US" sz="1000" dirty="0"/>
              <a:t>또는 </a:t>
            </a:r>
            <a:r>
              <a:rPr lang="en-US" altLang="ko-KR" sz="1000" dirty="0"/>
              <a:t>Display PC</a:t>
            </a:r>
            <a:r>
              <a:rPr lang="ko-KR" altLang="en-US" sz="1000" dirty="0"/>
              <a:t>의 키보드 입력에 의해 </a:t>
            </a:r>
            <a:r>
              <a:rPr lang="en-US" altLang="ko-KR" sz="1000" dirty="0"/>
              <a:t>SW </a:t>
            </a:r>
            <a:r>
              <a:rPr lang="ko-KR" altLang="en-US" sz="1000" dirty="0"/>
              <a:t>구동을 전환한다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  <p:sp>
        <p:nvSpPr>
          <p:cNvPr id="68" name="순서도: 화면 표시 67">
            <a:extLst>
              <a:ext uri="{FF2B5EF4-FFF2-40B4-BE49-F238E27FC236}">
                <a16:creationId xmlns:a16="http://schemas.microsoft.com/office/drawing/2014/main" id="{DCC9E737-53A5-DE89-BCB3-A9EECB91F32B}"/>
              </a:ext>
            </a:extLst>
          </p:cNvPr>
          <p:cNvSpPr/>
          <p:nvPr/>
        </p:nvSpPr>
        <p:spPr>
          <a:xfrm>
            <a:off x="719475" y="5382705"/>
            <a:ext cx="756274" cy="414780"/>
          </a:xfrm>
          <a:prstGeom prst="flowChartDispla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Display SW</a:t>
            </a:r>
            <a:endParaRPr lang="ko-KR" altLang="en-US" sz="700" dirty="0"/>
          </a:p>
        </p:txBody>
      </p:sp>
      <p:sp>
        <p:nvSpPr>
          <p:cNvPr id="69" name="순서도: 화면 표시 68">
            <a:extLst>
              <a:ext uri="{FF2B5EF4-FFF2-40B4-BE49-F238E27FC236}">
                <a16:creationId xmlns:a16="http://schemas.microsoft.com/office/drawing/2014/main" id="{0C1E99D6-DD1C-4C6A-D94C-C1797FA7C51B}"/>
              </a:ext>
            </a:extLst>
          </p:cNvPr>
          <p:cNvSpPr/>
          <p:nvPr/>
        </p:nvSpPr>
        <p:spPr>
          <a:xfrm>
            <a:off x="1573057" y="5382705"/>
            <a:ext cx="756274" cy="414780"/>
          </a:xfrm>
          <a:prstGeom prst="flowChartDispla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Screen</a:t>
            </a:r>
          </a:p>
          <a:p>
            <a:pPr algn="ctr"/>
            <a:r>
              <a:rPr lang="en-US" altLang="ko-KR" sz="700" dirty="0"/>
              <a:t>Player</a:t>
            </a:r>
            <a:endParaRPr lang="ko-KR" altLang="en-US" sz="700" dirty="0"/>
          </a:p>
        </p:txBody>
      </p:sp>
      <p:cxnSp>
        <p:nvCxnSpPr>
          <p:cNvPr id="71" name="연결선: 꺾임 70">
            <a:extLst>
              <a:ext uri="{FF2B5EF4-FFF2-40B4-BE49-F238E27FC236}">
                <a16:creationId xmlns:a16="http://schemas.microsoft.com/office/drawing/2014/main" id="{4FD7CB21-770B-FD93-015F-1B01F2606F76}"/>
              </a:ext>
            </a:extLst>
          </p:cNvPr>
          <p:cNvCxnSpPr>
            <a:stCxn id="44" idx="2"/>
            <a:endCxn id="68" idx="0"/>
          </p:cNvCxnSpPr>
          <p:nvPr/>
        </p:nvCxnSpPr>
        <p:spPr>
          <a:xfrm rot="5400000">
            <a:off x="1039234" y="4913828"/>
            <a:ext cx="527255" cy="410498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연결선: 꺾임 72">
            <a:extLst>
              <a:ext uri="{FF2B5EF4-FFF2-40B4-BE49-F238E27FC236}">
                <a16:creationId xmlns:a16="http://schemas.microsoft.com/office/drawing/2014/main" id="{5B9AFD0A-76E0-44EA-B917-65E7AC8D78F6}"/>
              </a:ext>
            </a:extLst>
          </p:cNvPr>
          <p:cNvCxnSpPr>
            <a:stCxn id="44" idx="2"/>
            <a:endCxn id="69" idx="0"/>
          </p:cNvCxnSpPr>
          <p:nvPr/>
        </p:nvCxnSpPr>
        <p:spPr>
          <a:xfrm rot="16200000" flipH="1">
            <a:off x="1466025" y="4897535"/>
            <a:ext cx="527255" cy="443084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순서도: 저장 데이터 73">
            <a:extLst>
              <a:ext uri="{FF2B5EF4-FFF2-40B4-BE49-F238E27FC236}">
                <a16:creationId xmlns:a16="http://schemas.microsoft.com/office/drawing/2014/main" id="{E7318965-2AD8-7244-999E-FD300241D798}"/>
              </a:ext>
            </a:extLst>
          </p:cNvPr>
          <p:cNvSpPr/>
          <p:nvPr/>
        </p:nvSpPr>
        <p:spPr>
          <a:xfrm>
            <a:off x="4270342" y="4280246"/>
            <a:ext cx="1197182" cy="575203"/>
          </a:xfrm>
          <a:prstGeom prst="flowChartOnlineStora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SMB</a:t>
            </a:r>
            <a:endParaRPr lang="ko-KR" altLang="en-US" sz="1200" dirty="0"/>
          </a:p>
        </p:txBody>
      </p:sp>
      <p:cxnSp>
        <p:nvCxnSpPr>
          <p:cNvPr id="76" name="연결선: 꺾임 75">
            <a:extLst>
              <a:ext uri="{FF2B5EF4-FFF2-40B4-BE49-F238E27FC236}">
                <a16:creationId xmlns:a16="http://schemas.microsoft.com/office/drawing/2014/main" id="{1F7D1648-EA8C-6148-5861-83B92B1A1F4E}"/>
              </a:ext>
            </a:extLst>
          </p:cNvPr>
          <p:cNvCxnSpPr>
            <a:stCxn id="55" idx="3"/>
            <a:endCxn id="74" idx="1"/>
          </p:cNvCxnSpPr>
          <p:nvPr/>
        </p:nvCxnSpPr>
        <p:spPr>
          <a:xfrm>
            <a:off x="2021228" y="4077570"/>
            <a:ext cx="2249114" cy="490278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4A888B6B-AC0D-808C-CFA2-41EFA341BB9B}"/>
              </a:ext>
            </a:extLst>
          </p:cNvPr>
          <p:cNvSpPr txBox="1"/>
          <p:nvPr/>
        </p:nvSpPr>
        <p:spPr>
          <a:xfrm>
            <a:off x="2545106" y="4620276"/>
            <a:ext cx="1655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현재 구동중인 </a:t>
            </a:r>
            <a:r>
              <a:rPr lang="en-US" altLang="ko-KR" sz="1000" dirty="0"/>
              <a:t>PC</a:t>
            </a:r>
            <a:r>
              <a:rPr lang="ko-KR" altLang="en-US" sz="1000" dirty="0"/>
              <a:t>의 화면 </a:t>
            </a:r>
            <a:r>
              <a:rPr lang="ko-KR" altLang="en-US" sz="1000" dirty="0" err="1"/>
              <a:t>캡춰</a:t>
            </a:r>
            <a:r>
              <a:rPr lang="ko-KR" altLang="en-US" sz="1000" dirty="0"/>
              <a:t> 및 저장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DDACA8-1884-0D1A-982C-A0045DEAC5C3}"/>
              </a:ext>
            </a:extLst>
          </p:cNvPr>
          <p:cNvSpPr txBox="1"/>
          <p:nvPr/>
        </p:nvSpPr>
        <p:spPr>
          <a:xfrm>
            <a:off x="6096000" y="811851"/>
            <a:ext cx="278592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050" b="1" u="sng" dirty="0">
                <a:solidFill>
                  <a:srgbClr val="FF0000"/>
                </a:solidFill>
              </a:rPr>
              <a:t>Screen Client </a:t>
            </a:r>
            <a:r>
              <a:rPr lang="ko-KR" altLang="en-US" sz="1050" b="1" u="sng" dirty="0">
                <a:solidFill>
                  <a:srgbClr val="FF0000"/>
                </a:solidFill>
              </a:rPr>
              <a:t>프로그램은 </a:t>
            </a:r>
            <a:r>
              <a:rPr lang="en-US" altLang="ko-KR" sz="1050" b="1" u="sng" dirty="0">
                <a:solidFill>
                  <a:srgbClr val="FF0000"/>
                </a:solidFill>
              </a:rPr>
              <a:t>ScrClient.exe</a:t>
            </a:r>
            <a:r>
              <a:rPr lang="ko-KR" altLang="en-US" sz="1050" b="1" u="sng" dirty="0">
                <a:solidFill>
                  <a:srgbClr val="FF0000"/>
                </a:solidFill>
              </a:rPr>
              <a:t>와 </a:t>
            </a:r>
            <a:r>
              <a:rPr lang="en-US" altLang="ko-KR" sz="1050" b="1" u="sng" dirty="0">
                <a:solidFill>
                  <a:srgbClr val="FF0000"/>
                </a:solidFill>
              </a:rPr>
              <a:t>ScrPlayer.exe</a:t>
            </a:r>
            <a:r>
              <a:rPr lang="ko-KR" altLang="en-US" sz="1050" b="1" u="sng" dirty="0">
                <a:solidFill>
                  <a:srgbClr val="FF0000"/>
                </a:solidFill>
              </a:rPr>
              <a:t>로 구성함</a:t>
            </a:r>
            <a:r>
              <a:rPr lang="en-US" altLang="ko-KR" sz="1050" b="1" u="sng" dirty="0">
                <a:solidFill>
                  <a:srgbClr val="FF0000"/>
                </a:solidFill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050" b="1" u="sng" dirty="0">
              <a:solidFill>
                <a:srgbClr val="FF00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050" b="1" u="sng" dirty="0">
                <a:solidFill>
                  <a:srgbClr val="FF0000"/>
                </a:solidFill>
              </a:rPr>
              <a:t>ScrClient.exe</a:t>
            </a:r>
            <a:r>
              <a:rPr lang="ko-KR" altLang="en-US" sz="1050" b="1" u="sng" dirty="0">
                <a:solidFill>
                  <a:srgbClr val="FF0000"/>
                </a:solidFill>
              </a:rPr>
              <a:t>는 윈도우용은 서비스에 등록하여 </a:t>
            </a:r>
            <a:r>
              <a:rPr lang="ko-KR" altLang="en-US" sz="1050" b="1" u="sng" dirty="0" err="1">
                <a:solidFill>
                  <a:srgbClr val="FF0000"/>
                </a:solidFill>
              </a:rPr>
              <a:t>자동실행되며</a:t>
            </a:r>
            <a:r>
              <a:rPr lang="en-US" altLang="ko-KR" sz="1050" b="1" u="sng" dirty="0">
                <a:solidFill>
                  <a:srgbClr val="FF0000"/>
                </a:solidFill>
              </a:rPr>
              <a:t>, </a:t>
            </a:r>
            <a:r>
              <a:rPr lang="ko-KR" altLang="en-US" sz="1050" b="1" u="sng" dirty="0">
                <a:solidFill>
                  <a:srgbClr val="FF0000"/>
                </a:solidFill>
              </a:rPr>
              <a:t>오류에 의한 </a:t>
            </a:r>
            <a:r>
              <a:rPr lang="ko-KR" altLang="en-US" sz="1050" b="1" u="sng" dirty="0" err="1">
                <a:solidFill>
                  <a:srgbClr val="FF0000"/>
                </a:solidFill>
              </a:rPr>
              <a:t>종료시</a:t>
            </a:r>
            <a:r>
              <a:rPr lang="ko-KR" altLang="en-US" sz="1050" b="1" u="sng" dirty="0">
                <a:solidFill>
                  <a:srgbClr val="FF0000"/>
                </a:solidFill>
              </a:rPr>
              <a:t> 다시 실행될 수 있어야 함</a:t>
            </a:r>
            <a:r>
              <a:rPr lang="en-US" altLang="ko-KR" sz="1050" b="1" u="sng" dirty="0">
                <a:solidFill>
                  <a:srgbClr val="FF0000"/>
                </a:solidFill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050" b="1" u="sng" dirty="0">
              <a:solidFill>
                <a:srgbClr val="FF00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050" b="1" u="sng" dirty="0">
                <a:solidFill>
                  <a:srgbClr val="FF0000"/>
                </a:solidFill>
              </a:rPr>
              <a:t>ScrPlayer.exe</a:t>
            </a:r>
            <a:r>
              <a:rPr lang="ko-KR" altLang="en-US" sz="1050" b="1" u="sng" dirty="0">
                <a:solidFill>
                  <a:srgbClr val="FF0000"/>
                </a:solidFill>
              </a:rPr>
              <a:t>는 </a:t>
            </a:r>
            <a:r>
              <a:rPr lang="en-US" altLang="ko-KR" sz="1050" b="1" u="sng" dirty="0">
                <a:solidFill>
                  <a:srgbClr val="FF0000"/>
                </a:solidFill>
              </a:rPr>
              <a:t>ScrClient.exe</a:t>
            </a:r>
            <a:r>
              <a:rPr lang="ko-KR" altLang="en-US" sz="1050" b="1" u="sng" dirty="0">
                <a:solidFill>
                  <a:srgbClr val="FF0000"/>
                </a:solidFill>
              </a:rPr>
              <a:t>에 의해 구동됨</a:t>
            </a:r>
            <a:r>
              <a:rPr lang="en-US" altLang="ko-KR" sz="1050" b="1" u="sng" dirty="0">
                <a:solidFill>
                  <a:srgbClr val="FF0000"/>
                </a:solidFill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050" b="1" u="sng" dirty="0">
              <a:solidFill>
                <a:srgbClr val="FF00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50" b="1" u="sng" dirty="0">
                <a:solidFill>
                  <a:srgbClr val="FF0000"/>
                </a:solidFill>
              </a:rPr>
              <a:t>프로그램 동작에 대한 로그를 기록하여야 함</a:t>
            </a:r>
            <a:r>
              <a:rPr lang="en-US" altLang="ko-KR" sz="1050" b="1" u="sng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6426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5FDD03-0DB8-F2AA-4DBC-23CA5B7D6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FC01CD5-A4D7-8EBB-4AB1-E6248D2ACEB7}"/>
              </a:ext>
            </a:extLst>
          </p:cNvPr>
          <p:cNvSpPr txBox="1"/>
          <p:nvPr/>
        </p:nvSpPr>
        <p:spPr>
          <a:xfrm>
            <a:off x="9041450" y="811851"/>
            <a:ext cx="2785929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900" dirty="0"/>
              <a:t>Screen Player</a:t>
            </a:r>
            <a:r>
              <a:rPr lang="ko-KR" altLang="en-US" sz="900" dirty="0"/>
              <a:t>는 </a:t>
            </a:r>
            <a:r>
              <a:rPr lang="en-US" altLang="ko-KR" sz="900" dirty="0"/>
              <a:t>Player List ID</a:t>
            </a:r>
            <a:r>
              <a:rPr lang="ko-KR" altLang="en-US" sz="900" dirty="0"/>
              <a:t>를 변수로 </a:t>
            </a:r>
            <a:r>
              <a:rPr lang="ko-KR" altLang="en-US" sz="900" dirty="0" err="1"/>
              <a:t>핟당</a:t>
            </a:r>
            <a:r>
              <a:rPr lang="ko-KR" altLang="en-US" sz="900" dirty="0"/>
              <a:t> 받아 동작한다</a:t>
            </a:r>
            <a:r>
              <a:rPr lang="en-US" altLang="ko-KR" sz="900" dirty="0"/>
              <a:t>.</a:t>
            </a:r>
            <a:br>
              <a:rPr lang="en-US" altLang="ko-KR" sz="900" dirty="0"/>
            </a:br>
            <a:r>
              <a:rPr lang="en-US" altLang="ko-KR" sz="900" dirty="0"/>
              <a:t>Ex) ScreenPlayer.exe 1</a:t>
            </a:r>
            <a:br>
              <a:rPr lang="en-US" altLang="ko-KR" sz="900" dirty="0"/>
            </a:br>
            <a:r>
              <a:rPr lang="en-US" altLang="ko-KR" sz="900" dirty="0"/>
              <a:t>-&gt; Player List ID</a:t>
            </a:r>
            <a:r>
              <a:rPr lang="ko-KR" altLang="en-US" sz="900" dirty="0"/>
              <a:t>의 </a:t>
            </a:r>
            <a:r>
              <a:rPr lang="en-US" altLang="ko-KR" sz="900" dirty="0"/>
              <a:t>Screen </a:t>
            </a:r>
            <a:r>
              <a:rPr lang="ko-KR" altLang="en-US" sz="900" dirty="0"/>
              <a:t>정보를 받아와서 동작한다</a:t>
            </a:r>
            <a:r>
              <a:rPr lang="en-US" altLang="ko-KR" sz="900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9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dirty="0"/>
              <a:t>구동환경 </a:t>
            </a:r>
            <a:r>
              <a:rPr lang="en-US" altLang="ko-KR" sz="900" dirty="0"/>
              <a:t>: Windows, WEB OS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9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dirty="0"/>
              <a:t>화면 </a:t>
            </a:r>
            <a:r>
              <a:rPr lang="en-US" altLang="ko-KR" sz="900" dirty="0"/>
              <a:t>Layer</a:t>
            </a:r>
          </a:p>
          <a:p>
            <a:pPr marL="628650" lvl="1" indent="-171450">
              <a:buFont typeface="Wingdings" panose="05000000000000000000" pitchFamily="2" charset="2"/>
              <a:buChar char="ü"/>
            </a:pPr>
            <a:r>
              <a:rPr lang="en-US" altLang="ko-KR" sz="900" dirty="0"/>
              <a:t>Layer 0 : </a:t>
            </a:r>
            <a:r>
              <a:rPr lang="ko-KR" altLang="en-US" sz="900" dirty="0"/>
              <a:t>이미지 또는 동영상 재생</a:t>
            </a:r>
            <a:endParaRPr lang="en-US" altLang="ko-KR" sz="900" dirty="0"/>
          </a:p>
          <a:p>
            <a:pPr marL="628650" lvl="1" indent="-171450">
              <a:buFont typeface="Wingdings" panose="05000000000000000000" pitchFamily="2" charset="2"/>
              <a:buChar char="ü"/>
            </a:pPr>
            <a:r>
              <a:rPr lang="en-US" altLang="ko-KR" sz="900" dirty="0"/>
              <a:t>Layer 1 : </a:t>
            </a:r>
            <a:r>
              <a:rPr lang="ko-KR" altLang="en-US" sz="900" dirty="0"/>
              <a:t>해당 </a:t>
            </a:r>
            <a:r>
              <a:rPr lang="en-US" altLang="ko-KR" sz="900" dirty="0"/>
              <a:t>Screen</a:t>
            </a:r>
            <a:r>
              <a:rPr lang="ko-KR" altLang="en-US" sz="900" dirty="0"/>
              <a:t>의 </a:t>
            </a:r>
            <a:r>
              <a:rPr lang="en-US" altLang="ko-KR" sz="900" dirty="0"/>
              <a:t>Tag Loading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5D8EB9-F408-0A5E-5A14-8101EBCFF62A}"/>
              </a:ext>
            </a:extLst>
          </p:cNvPr>
          <p:cNvSpPr txBox="1"/>
          <p:nvPr/>
        </p:nvSpPr>
        <p:spPr>
          <a:xfrm>
            <a:off x="1170774" y="418142"/>
            <a:ext cx="104387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/>
              <a:t>Screen</a:t>
            </a:r>
            <a:r>
              <a:rPr lang="ko-KR" altLang="en-US" sz="1100" dirty="0"/>
              <a:t> </a:t>
            </a:r>
            <a:r>
              <a:rPr lang="en-US" altLang="ko-KR" sz="1100" dirty="0"/>
              <a:t>Player</a:t>
            </a:r>
            <a:endParaRPr lang="ko-KR" altLang="en-US" sz="11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47FB3A-72FF-C581-6766-3A87ED6F6593}"/>
              </a:ext>
            </a:extLst>
          </p:cNvPr>
          <p:cNvSpPr txBox="1"/>
          <p:nvPr/>
        </p:nvSpPr>
        <p:spPr>
          <a:xfrm>
            <a:off x="1170774" y="110543"/>
            <a:ext cx="65114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/>
              <a:t>SYS-03</a:t>
            </a:r>
            <a:endParaRPr lang="ko-KR" altLang="en-US" sz="1100" b="1" dirty="0"/>
          </a:p>
        </p:txBody>
      </p:sp>
      <p:sp>
        <p:nvSpPr>
          <p:cNvPr id="6" name="원통형 5">
            <a:extLst>
              <a:ext uri="{FF2B5EF4-FFF2-40B4-BE49-F238E27FC236}">
                <a16:creationId xmlns:a16="http://schemas.microsoft.com/office/drawing/2014/main" id="{CADD4B43-91EB-CDCB-36DA-1FA596702650}"/>
              </a:ext>
            </a:extLst>
          </p:cNvPr>
          <p:cNvSpPr/>
          <p:nvPr/>
        </p:nvSpPr>
        <p:spPr>
          <a:xfrm>
            <a:off x="2713751" y="2437927"/>
            <a:ext cx="930170" cy="386150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/>
              <a:t>D/B</a:t>
            </a:r>
          </a:p>
          <a:p>
            <a:pPr algn="ctr"/>
            <a:r>
              <a:rPr lang="en-US" altLang="ko-KR" sz="1000" b="1" dirty="0"/>
              <a:t>(MySQL)</a:t>
            </a:r>
            <a:endParaRPr lang="ko-KR" altLang="en-US" sz="1000" b="1" dirty="0"/>
          </a:p>
        </p:txBody>
      </p:sp>
      <p:sp>
        <p:nvSpPr>
          <p:cNvPr id="7" name="순서도: 수행의 시작/종료 6">
            <a:extLst>
              <a:ext uri="{FF2B5EF4-FFF2-40B4-BE49-F238E27FC236}">
                <a16:creationId xmlns:a16="http://schemas.microsoft.com/office/drawing/2014/main" id="{5B20E83D-5230-4504-B96C-BA907F91D80F}"/>
              </a:ext>
            </a:extLst>
          </p:cNvPr>
          <p:cNvSpPr/>
          <p:nvPr/>
        </p:nvSpPr>
        <p:spPr>
          <a:xfrm>
            <a:off x="1023269" y="1729262"/>
            <a:ext cx="1026243" cy="335206"/>
          </a:xfrm>
          <a:prstGeom prst="flowChartTermina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/>
              <a:t>시작</a:t>
            </a:r>
          </a:p>
        </p:txBody>
      </p:sp>
      <p:sp>
        <p:nvSpPr>
          <p:cNvPr id="8" name="순서도: 데이터 7">
            <a:extLst>
              <a:ext uri="{FF2B5EF4-FFF2-40B4-BE49-F238E27FC236}">
                <a16:creationId xmlns:a16="http://schemas.microsoft.com/office/drawing/2014/main" id="{18F6AF6A-A628-1F81-297A-B9C02AF820B3}"/>
              </a:ext>
            </a:extLst>
          </p:cNvPr>
          <p:cNvSpPr/>
          <p:nvPr/>
        </p:nvSpPr>
        <p:spPr>
          <a:xfrm>
            <a:off x="1023269" y="2437927"/>
            <a:ext cx="1026243" cy="386150"/>
          </a:xfrm>
          <a:prstGeom prst="flowChartInputOutp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/>
              <a:t>Screen </a:t>
            </a:r>
            <a:r>
              <a:rPr lang="ko-KR" altLang="en-US" sz="800" dirty="0"/>
              <a:t>정보</a:t>
            </a:r>
          </a:p>
        </p:txBody>
      </p: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0ECAE7B2-F476-478E-F2B1-AD0278BD702A}"/>
              </a:ext>
            </a:extLst>
          </p:cNvPr>
          <p:cNvCxnSpPr>
            <a:stCxn id="7" idx="2"/>
            <a:endCxn id="8" idx="1"/>
          </p:cNvCxnSpPr>
          <p:nvPr/>
        </p:nvCxnSpPr>
        <p:spPr>
          <a:xfrm>
            <a:off x="1536391" y="2064468"/>
            <a:ext cx="0" cy="37345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50CDA841-0867-1EC5-EA04-05C72E478B4E}"/>
              </a:ext>
            </a:extLst>
          </p:cNvPr>
          <p:cNvCxnSpPr>
            <a:stCxn id="6" idx="2"/>
            <a:endCxn id="8" idx="5"/>
          </p:cNvCxnSpPr>
          <p:nvPr/>
        </p:nvCxnSpPr>
        <p:spPr>
          <a:xfrm flipH="1">
            <a:off x="1946888" y="2631002"/>
            <a:ext cx="76686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E649B54D-0B68-7BE8-693B-BE614A00E854}"/>
              </a:ext>
            </a:extLst>
          </p:cNvPr>
          <p:cNvCxnSpPr>
            <a:cxnSpLocks/>
            <a:stCxn id="8" idx="4"/>
            <a:endCxn id="69" idx="0"/>
          </p:cNvCxnSpPr>
          <p:nvPr/>
        </p:nvCxnSpPr>
        <p:spPr>
          <a:xfrm flipH="1">
            <a:off x="1535950" y="2824077"/>
            <a:ext cx="441" cy="54700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순서도: 내부 저장소 35">
            <a:extLst>
              <a:ext uri="{FF2B5EF4-FFF2-40B4-BE49-F238E27FC236}">
                <a16:creationId xmlns:a16="http://schemas.microsoft.com/office/drawing/2014/main" id="{00DD563D-D6C5-DC73-0EEE-6A5524017A1F}"/>
              </a:ext>
            </a:extLst>
          </p:cNvPr>
          <p:cNvSpPr/>
          <p:nvPr/>
        </p:nvSpPr>
        <p:spPr>
          <a:xfrm>
            <a:off x="2713751" y="3346513"/>
            <a:ext cx="930163" cy="386150"/>
          </a:xfrm>
          <a:prstGeom prst="flowChartInternalStora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설정정보</a:t>
            </a:r>
            <a:endParaRPr lang="en-US" altLang="ko-KR" sz="800" dirty="0"/>
          </a:p>
          <a:p>
            <a:pPr algn="ctr"/>
            <a:r>
              <a:rPr lang="ko-KR" altLang="en-US" sz="800" dirty="0"/>
              <a:t>내부저장</a:t>
            </a:r>
          </a:p>
        </p:txBody>
      </p:sp>
      <p:cxnSp>
        <p:nvCxnSpPr>
          <p:cNvPr id="40" name="연결선: 꺾임 39">
            <a:extLst>
              <a:ext uri="{FF2B5EF4-FFF2-40B4-BE49-F238E27FC236}">
                <a16:creationId xmlns:a16="http://schemas.microsoft.com/office/drawing/2014/main" id="{40532ADF-D06A-6A5B-E2FD-A6ACDF5C027B}"/>
              </a:ext>
            </a:extLst>
          </p:cNvPr>
          <p:cNvCxnSpPr>
            <a:stCxn id="8" idx="4"/>
            <a:endCxn id="36" idx="0"/>
          </p:cNvCxnSpPr>
          <p:nvPr/>
        </p:nvCxnSpPr>
        <p:spPr>
          <a:xfrm rot="16200000" flipH="1">
            <a:off x="2096394" y="2264074"/>
            <a:ext cx="522436" cy="1642442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순서도: 수동 입력 41">
            <a:extLst>
              <a:ext uri="{FF2B5EF4-FFF2-40B4-BE49-F238E27FC236}">
                <a16:creationId xmlns:a16="http://schemas.microsoft.com/office/drawing/2014/main" id="{E0F5747E-B503-0A85-5A21-BD71E9501043}"/>
              </a:ext>
            </a:extLst>
          </p:cNvPr>
          <p:cNvSpPr/>
          <p:nvPr/>
        </p:nvSpPr>
        <p:spPr>
          <a:xfrm>
            <a:off x="2713750" y="3978938"/>
            <a:ext cx="930163" cy="386150"/>
          </a:xfrm>
          <a:prstGeom prst="flowChartManualInp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/>
              <a:t>외부입력</a:t>
            </a:r>
          </a:p>
        </p:txBody>
      </p:sp>
      <p:cxnSp>
        <p:nvCxnSpPr>
          <p:cNvPr id="48" name="직선 화살표 연결선 47">
            <a:extLst>
              <a:ext uri="{FF2B5EF4-FFF2-40B4-BE49-F238E27FC236}">
                <a16:creationId xmlns:a16="http://schemas.microsoft.com/office/drawing/2014/main" id="{EC48365A-11C4-5C0E-365D-2588F4DD8295}"/>
              </a:ext>
            </a:extLst>
          </p:cNvPr>
          <p:cNvCxnSpPr>
            <a:cxnSpLocks/>
            <a:stCxn id="69" idx="2"/>
            <a:endCxn id="55" idx="0"/>
          </p:cNvCxnSpPr>
          <p:nvPr/>
        </p:nvCxnSpPr>
        <p:spPr>
          <a:xfrm>
            <a:off x="1535950" y="3785863"/>
            <a:ext cx="439" cy="79604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7D156579-8110-6A61-C21F-54ABB66090D3}"/>
              </a:ext>
            </a:extLst>
          </p:cNvPr>
          <p:cNvCxnSpPr>
            <a:stCxn id="42" idx="1"/>
          </p:cNvCxnSpPr>
          <p:nvPr/>
        </p:nvCxnSpPr>
        <p:spPr>
          <a:xfrm flipH="1">
            <a:off x="1536390" y="4172013"/>
            <a:ext cx="117736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순서도: 판단 54">
            <a:extLst>
              <a:ext uri="{FF2B5EF4-FFF2-40B4-BE49-F238E27FC236}">
                <a16:creationId xmlns:a16="http://schemas.microsoft.com/office/drawing/2014/main" id="{4D924BAC-3C46-8A08-913F-FE595C5C198D}"/>
              </a:ext>
            </a:extLst>
          </p:cNvPr>
          <p:cNvSpPr/>
          <p:nvPr/>
        </p:nvSpPr>
        <p:spPr>
          <a:xfrm>
            <a:off x="1023268" y="4581905"/>
            <a:ext cx="1026241" cy="405352"/>
          </a:xfrm>
          <a:prstGeom prst="flowChartDecis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/>
              <a:t>판단</a:t>
            </a:r>
          </a:p>
        </p:txBody>
      </p:sp>
      <p:cxnSp>
        <p:nvCxnSpPr>
          <p:cNvPr id="63" name="연결선: 꺾임 62">
            <a:extLst>
              <a:ext uri="{FF2B5EF4-FFF2-40B4-BE49-F238E27FC236}">
                <a16:creationId xmlns:a16="http://schemas.microsoft.com/office/drawing/2014/main" id="{511A411C-0B5E-95D3-E275-43295E39DD57}"/>
              </a:ext>
            </a:extLst>
          </p:cNvPr>
          <p:cNvCxnSpPr>
            <a:stCxn id="55" idx="1"/>
            <a:endCxn id="8" idx="2"/>
          </p:cNvCxnSpPr>
          <p:nvPr/>
        </p:nvCxnSpPr>
        <p:spPr>
          <a:xfrm rot="10800000" flipH="1">
            <a:off x="1023267" y="2631003"/>
            <a:ext cx="102625" cy="2153579"/>
          </a:xfrm>
          <a:prstGeom prst="bentConnector3">
            <a:avLst>
              <a:gd name="adj1" fmla="val -222753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44532408-60A3-6028-DBB5-E21277DC7924}"/>
              </a:ext>
            </a:extLst>
          </p:cNvPr>
          <p:cNvSpPr txBox="1"/>
          <p:nvPr/>
        </p:nvSpPr>
        <p:spPr>
          <a:xfrm>
            <a:off x="3643913" y="3346513"/>
            <a:ext cx="21787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altLang="ko-KR" sz="1000" dirty="0"/>
              <a:t>DB</a:t>
            </a:r>
            <a:r>
              <a:rPr lang="ko-KR" altLang="en-US" sz="1000" dirty="0"/>
              <a:t>에서 수집한 정보는 내부에 저장하여 네트워크 </a:t>
            </a:r>
            <a:r>
              <a:rPr lang="ko-KR" altLang="en-US" sz="1000" dirty="0" err="1"/>
              <a:t>불량시</a:t>
            </a:r>
            <a:r>
              <a:rPr lang="ko-KR" altLang="en-US" sz="1000" dirty="0"/>
              <a:t> 대응한다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5579CFF-77C8-F31C-3908-83074691AE31}"/>
              </a:ext>
            </a:extLst>
          </p:cNvPr>
          <p:cNvSpPr txBox="1"/>
          <p:nvPr/>
        </p:nvSpPr>
        <p:spPr>
          <a:xfrm>
            <a:off x="3643913" y="3978100"/>
            <a:ext cx="26438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000" dirty="0"/>
              <a:t>관리서버 </a:t>
            </a:r>
            <a:r>
              <a:rPr lang="en-US" altLang="ko-KR" sz="1000" dirty="0"/>
              <a:t>UI</a:t>
            </a:r>
            <a:r>
              <a:rPr lang="ko-KR" altLang="en-US" sz="1000" dirty="0"/>
              <a:t>를 통한 관리자 명령에 의해 동작정보를 갱신하거나 </a:t>
            </a:r>
            <a:r>
              <a:rPr lang="en-US" altLang="ko-KR" sz="1000" dirty="0"/>
              <a:t>Screen Player</a:t>
            </a:r>
            <a:r>
              <a:rPr lang="ko-KR" altLang="en-US" sz="1000" dirty="0"/>
              <a:t>를 재실행한다</a:t>
            </a:r>
            <a:r>
              <a:rPr lang="en-US" altLang="ko-KR" sz="1000" dirty="0"/>
              <a:t>.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altLang="ko-KR" sz="1000" dirty="0"/>
              <a:t>Jackpot</a:t>
            </a:r>
            <a:r>
              <a:rPr lang="ko-KR" altLang="en-US" sz="1000" dirty="0"/>
              <a:t> </a:t>
            </a:r>
            <a:r>
              <a:rPr lang="en-US" altLang="ko-KR" sz="1000" dirty="0"/>
              <a:t>Hit</a:t>
            </a:r>
            <a:r>
              <a:rPr lang="ko-KR" altLang="en-US" sz="1000" dirty="0"/>
              <a:t>정보 체크</a:t>
            </a:r>
          </a:p>
        </p:txBody>
      </p:sp>
      <p:sp>
        <p:nvSpPr>
          <p:cNvPr id="69" name="순서도: 화면 표시 68">
            <a:extLst>
              <a:ext uri="{FF2B5EF4-FFF2-40B4-BE49-F238E27FC236}">
                <a16:creationId xmlns:a16="http://schemas.microsoft.com/office/drawing/2014/main" id="{058B6FA4-196B-A082-01B7-28CB8012A772}"/>
              </a:ext>
            </a:extLst>
          </p:cNvPr>
          <p:cNvSpPr/>
          <p:nvPr/>
        </p:nvSpPr>
        <p:spPr>
          <a:xfrm>
            <a:off x="1022832" y="3371083"/>
            <a:ext cx="1026236" cy="414780"/>
          </a:xfrm>
          <a:prstGeom prst="flowChartDispla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Screen</a:t>
            </a:r>
          </a:p>
          <a:p>
            <a:pPr algn="ctr"/>
            <a:r>
              <a:rPr lang="en-US" altLang="ko-KR" sz="700" dirty="0"/>
              <a:t>Display</a:t>
            </a:r>
            <a:endParaRPr lang="ko-KR" altLang="en-US" sz="700" dirty="0"/>
          </a:p>
        </p:txBody>
      </p:sp>
      <p:sp>
        <p:nvSpPr>
          <p:cNvPr id="74" name="순서도: 저장 데이터 73">
            <a:extLst>
              <a:ext uri="{FF2B5EF4-FFF2-40B4-BE49-F238E27FC236}">
                <a16:creationId xmlns:a16="http://schemas.microsoft.com/office/drawing/2014/main" id="{0C118B12-94BC-00F5-C279-C20DB5CC6572}"/>
              </a:ext>
            </a:extLst>
          </p:cNvPr>
          <p:cNvSpPr/>
          <p:nvPr/>
        </p:nvSpPr>
        <p:spPr>
          <a:xfrm>
            <a:off x="4298623" y="4987257"/>
            <a:ext cx="1197182" cy="575203"/>
          </a:xfrm>
          <a:prstGeom prst="flowChartOnlineStora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SMB</a:t>
            </a:r>
            <a:endParaRPr lang="ko-KR" altLang="en-US" sz="1200" dirty="0"/>
          </a:p>
        </p:txBody>
      </p:sp>
      <p:cxnSp>
        <p:nvCxnSpPr>
          <p:cNvPr id="76" name="연결선: 꺾임 75">
            <a:extLst>
              <a:ext uri="{FF2B5EF4-FFF2-40B4-BE49-F238E27FC236}">
                <a16:creationId xmlns:a16="http://schemas.microsoft.com/office/drawing/2014/main" id="{590FD666-8F8B-9C75-E682-036A09FBD3A2}"/>
              </a:ext>
            </a:extLst>
          </p:cNvPr>
          <p:cNvCxnSpPr>
            <a:stCxn id="55" idx="3"/>
            <a:endCxn id="74" idx="1"/>
          </p:cNvCxnSpPr>
          <p:nvPr/>
        </p:nvCxnSpPr>
        <p:spPr>
          <a:xfrm>
            <a:off x="2049509" y="4784581"/>
            <a:ext cx="2249114" cy="490278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750F4EAA-6963-FEFB-3DD6-846650D1B765}"/>
              </a:ext>
            </a:extLst>
          </p:cNvPr>
          <p:cNvSpPr txBox="1"/>
          <p:nvPr/>
        </p:nvSpPr>
        <p:spPr>
          <a:xfrm>
            <a:off x="2357612" y="5294242"/>
            <a:ext cx="1655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현재 구동중인 </a:t>
            </a:r>
            <a:r>
              <a:rPr lang="en-US" altLang="ko-KR" sz="1000" dirty="0"/>
              <a:t>PC</a:t>
            </a:r>
            <a:r>
              <a:rPr lang="ko-KR" altLang="en-US" sz="1000" dirty="0"/>
              <a:t>의 화면 </a:t>
            </a:r>
            <a:r>
              <a:rPr lang="ko-KR" altLang="en-US" sz="1000" dirty="0" err="1"/>
              <a:t>캡춰</a:t>
            </a:r>
            <a:r>
              <a:rPr lang="ko-KR" altLang="en-US" sz="1000" dirty="0"/>
              <a:t> 및 저장</a:t>
            </a:r>
          </a:p>
        </p:txBody>
      </p:sp>
      <p:sp>
        <p:nvSpPr>
          <p:cNvPr id="11" name="순서도: 수동 입력 10">
            <a:extLst>
              <a:ext uri="{FF2B5EF4-FFF2-40B4-BE49-F238E27FC236}">
                <a16:creationId xmlns:a16="http://schemas.microsoft.com/office/drawing/2014/main" id="{A6B30C11-5056-ECE1-4289-AC4871A63342}"/>
              </a:ext>
            </a:extLst>
          </p:cNvPr>
          <p:cNvSpPr/>
          <p:nvPr/>
        </p:nvSpPr>
        <p:spPr>
          <a:xfrm>
            <a:off x="1022832" y="989399"/>
            <a:ext cx="1026235" cy="386150"/>
          </a:xfrm>
          <a:prstGeom prst="flowChartManualInp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/>
              <a:t>외부실행명령</a:t>
            </a:r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62ED1B58-D651-A042-1B58-B6E6261243C3}"/>
              </a:ext>
            </a:extLst>
          </p:cNvPr>
          <p:cNvCxnSpPr>
            <a:stCxn id="11" idx="2"/>
            <a:endCxn id="7" idx="0"/>
          </p:cNvCxnSpPr>
          <p:nvPr/>
        </p:nvCxnSpPr>
        <p:spPr>
          <a:xfrm>
            <a:off x="1535950" y="1375549"/>
            <a:ext cx="441" cy="3537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순서도: 화면 표시 14">
            <a:extLst>
              <a:ext uri="{FF2B5EF4-FFF2-40B4-BE49-F238E27FC236}">
                <a16:creationId xmlns:a16="http://schemas.microsoft.com/office/drawing/2014/main" id="{5A8F5CEF-53A2-86BE-9451-2EBC57A46302}"/>
              </a:ext>
            </a:extLst>
          </p:cNvPr>
          <p:cNvSpPr/>
          <p:nvPr/>
        </p:nvSpPr>
        <p:spPr>
          <a:xfrm>
            <a:off x="1022832" y="5331588"/>
            <a:ext cx="1026235" cy="414780"/>
          </a:xfrm>
          <a:prstGeom prst="flowChartDispla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/>
              <a:t>Jackpot</a:t>
            </a:r>
          </a:p>
          <a:p>
            <a:pPr algn="ctr"/>
            <a:r>
              <a:rPr lang="en-US" altLang="ko-KR" sz="700" dirty="0"/>
              <a:t>Display</a:t>
            </a:r>
            <a:endParaRPr lang="ko-KR" altLang="en-US" sz="700" dirty="0"/>
          </a:p>
        </p:txBody>
      </p: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1F885A71-C8AF-2524-8BCE-364A2A49835A}"/>
              </a:ext>
            </a:extLst>
          </p:cNvPr>
          <p:cNvCxnSpPr>
            <a:stCxn id="55" idx="2"/>
            <a:endCxn id="15" idx="0"/>
          </p:cNvCxnSpPr>
          <p:nvPr/>
        </p:nvCxnSpPr>
        <p:spPr>
          <a:xfrm flipH="1">
            <a:off x="1535950" y="4987257"/>
            <a:ext cx="439" cy="34433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87623452-22F7-BCF5-FECA-EA444207A4D4}"/>
              </a:ext>
            </a:extLst>
          </p:cNvPr>
          <p:cNvSpPr txBox="1"/>
          <p:nvPr/>
        </p:nvSpPr>
        <p:spPr>
          <a:xfrm>
            <a:off x="6096000" y="811851"/>
            <a:ext cx="2785929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050" b="1" u="sng" dirty="0">
                <a:solidFill>
                  <a:srgbClr val="FF0000"/>
                </a:solidFill>
              </a:rPr>
              <a:t>ScrPlayer.exe</a:t>
            </a:r>
            <a:r>
              <a:rPr lang="ko-KR" altLang="en-US" sz="1050" b="1" u="sng" dirty="0">
                <a:solidFill>
                  <a:srgbClr val="FF0000"/>
                </a:solidFill>
              </a:rPr>
              <a:t>는 </a:t>
            </a:r>
            <a:r>
              <a:rPr lang="en-US" altLang="ko-KR" sz="1050" b="1" u="sng" dirty="0">
                <a:solidFill>
                  <a:srgbClr val="FF0000"/>
                </a:solidFill>
              </a:rPr>
              <a:t>ScrClient.exe</a:t>
            </a:r>
            <a:r>
              <a:rPr lang="ko-KR" altLang="en-US" sz="1050" b="1" u="sng" dirty="0">
                <a:solidFill>
                  <a:srgbClr val="FF0000"/>
                </a:solidFill>
              </a:rPr>
              <a:t>에 의해 구동되며</a:t>
            </a:r>
            <a:r>
              <a:rPr lang="en-US" altLang="ko-KR" sz="1050" b="1" u="sng" dirty="0">
                <a:solidFill>
                  <a:srgbClr val="FF0000"/>
                </a:solidFill>
              </a:rPr>
              <a:t>, Play List</a:t>
            </a:r>
            <a:r>
              <a:rPr lang="ko-KR" altLang="en-US" sz="1050" b="1" u="sng" dirty="0">
                <a:solidFill>
                  <a:srgbClr val="FF0000"/>
                </a:solidFill>
              </a:rPr>
              <a:t>의 정보에 의해 구동됨</a:t>
            </a:r>
            <a:r>
              <a:rPr lang="en-US" altLang="ko-KR" sz="1050" b="1" u="sng" dirty="0">
                <a:solidFill>
                  <a:srgbClr val="FF0000"/>
                </a:solidFill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050" b="1" u="sng" dirty="0">
              <a:solidFill>
                <a:srgbClr val="FF00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50" b="1" u="sng" dirty="0">
                <a:solidFill>
                  <a:srgbClr val="FF0000"/>
                </a:solidFill>
              </a:rPr>
              <a:t>프로그램 동작에 대한 로그를 기록하여야 함</a:t>
            </a:r>
            <a:r>
              <a:rPr lang="en-US" altLang="ko-KR" sz="1050" b="1" u="sng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38940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945C4-0346-4742-8FF0-03DAA8AD3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E8ED9F6-34BB-6C8F-5D2D-446A08DC6E1D}"/>
              </a:ext>
            </a:extLst>
          </p:cNvPr>
          <p:cNvSpPr txBox="1"/>
          <p:nvPr/>
        </p:nvSpPr>
        <p:spPr>
          <a:xfrm>
            <a:off x="9041450" y="811851"/>
            <a:ext cx="2785929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900" dirty="0" err="1"/>
              <a:t>HitGroupID</a:t>
            </a:r>
            <a:r>
              <a:rPr lang="ko-KR" altLang="en-US" sz="900" dirty="0"/>
              <a:t> 설정에 의해 다수의 </a:t>
            </a:r>
            <a:r>
              <a:rPr lang="en-US" altLang="ko-KR" sz="900" dirty="0"/>
              <a:t>Jackpot</a:t>
            </a:r>
            <a:r>
              <a:rPr lang="ko-KR" altLang="en-US" sz="900" dirty="0"/>
              <a:t>이 </a:t>
            </a:r>
            <a:r>
              <a:rPr lang="en-US" altLang="ko-KR" sz="900" dirty="0"/>
              <a:t>Hit</a:t>
            </a:r>
            <a:r>
              <a:rPr lang="ko-KR" altLang="en-US" sz="900" dirty="0"/>
              <a:t>가 될 수 있다</a:t>
            </a:r>
            <a:br>
              <a:rPr lang="en-US" altLang="ko-KR" sz="900" dirty="0"/>
            </a:br>
            <a:r>
              <a:rPr lang="ko-KR" altLang="en-US" sz="900" dirty="0"/>
              <a:t>이때 다수의 </a:t>
            </a:r>
            <a:r>
              <a:rPr lang="en-US" altLang="ko-KR" sz="900" dirty="0"/>
              <a:t>Hit Jackpot ID</a:t>
            </a:r>
            <a:r>
              <a:rPr lang="ko-KR" altLang="en-US" sz="900" dirty="0"/>
              <a:t>에</a:t>
            </a:r>
            <a:r>
              <a:rPr lang="en-US" altLang="ko-KR" sz="900" dirty="0"/>
              <a:t> </a:t>
            </a:r>
            <a:r>
              <a:rPr lang="ko-KR" altLang="en-US" sz="900" dirty="0"/>
              <a:t>대한 정보를 하나의 </a:t>
            </a:r>
            <a:r>
              <a:rPr lang="en-US" altLang="ko-KR" sz="900" dirty="0" err="1"/>
              <a:t>HitScreenID</a:t>
            </a:r>
            <a:r>
              <a:rPr lang="ko-KR" altLang="en-US" sz="900" dirty="0"/>
              <a:t>에 대수의 </a:t>
            </a:r>
            <a:r>
              <a:rPr lang="en-US" altLang="ko-KR" sz="900" dirty="0"/>
              <a:t>Jackpot</a:t>
            </a:r>
            <a:r>
              <a:rPr lang="ko-KR" altLang="en-US" sz="900" dirty="0"/>
              <a:t>정보가 표출되어야 한다</a:t>
            </a:r>
            <a:r>
              <a:rPr lang="en-US" altLang="ko-KR" sz="900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9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900" dirty="0"/>
              <a:t>Play</a:t>
            </a:r>
            <a:r>
              <a:rPr lang="ko-KR" altLang="en-US" sz="900" dirty="0"/>
              <a:t> </a:t>
            </a:r>
            <a:r>
              <a:rPr lang="en-US" altLang="ko-KR" sz="900" dirty="0"/>
              <a:t>list</a:t>
            </a:r>
            <a:r>
              <a:rPr lang="ko-KR" altLang="en-US" sz="900" dirty="0"/>
              <a:t>에 등록된 화면을 </a:t>
            </a:r>
            <a:r>
              <a:rPr lang="ko-KR" altLang="en-US" sz="900" dirty="0" err="1"/>
              <a:t>표출중이더라도</a:t>
            </a:r>
            <a:r>
              <a:rPr lang="ko-KR" altLang="en-US" sz="900" dirty="0"/>
              <a:t> </a:t>
            </a:r>
            <a:r>
              <a:rPr lang="en-US" altLang="ko-KR" sz="900" dirty="0"/>
              <a:t>Hit</a:t>
            </a:r>
            <a:r>
              <a:rPr lang="ko-KR" altLang="en-US" sz="900" dirty="0"/>
              <a:t>정보를 표출하여야 한다면</a:t>
            </a:r>
            <a:r>
              <a:rPr lang="en-US" altLang="ko-KR" sz="900" dirty="0"/>
              <a:t>, </a:t>
            </a:r>
            <a:r>
              <a:rPr lang="ko-KR" altLang="en-US" sz="900" dirty="0"/>
              <a:t>우선적으로 </a:t>
            </a:r>
            <a:r>
              <a:rPr lang="en-US" altLang="ko-KR" sz="900" dirty="0"/>
              <a:t>Hit </a:t>
            </a:r>
            <a:r>
              <a:rPr lang="ko-KR" altLang="en-US" sz="900" dirty="0"/>
              <a:t>화면을 표출하여야 한다</a:t>
            </a:r>
            <a:r>
              <a:rPr lang="en-US" altLang="ko-KR" sz="900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9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900" dirty="0"/>
              <a:t>Hit</a:t>
            </a:r>
            <a:r>
              <a:rPr lang="ko-KR" altLang="en-US" sz="900" dirty="0"/>
              <a:t> </a:t>
            </a:r>
            <a:r>
              <a:rPr lang="en-US" altLang="ko-KR" sz="900" dirty="0"/>
              <a:t>Screen</a:t>
            </a:r>
            <a:r>
              <a:rPr lang="ko-KR" altLang="en-US" sz="900" dirty="0"/>
              <a:t>은 </a:t>
            </a:r>
            <a:r>
              <a:rPr lang="en-US" altLang="ko-KR" sz="900" dirty="0" err="1"/>
              <a:t>tbl_jackpot_hit</a:t>
            </a:r>
            <a:r>
              <a:rPr lang="en-US" altLang="ko-KR" sz="900" dirty="0"/>
              <a:t> </a:t>
            </a:r>
            <a:r>
              <a:rPr lang="ko-KR" altLang="en-US" sz="900" dirty="0"/>
              <a:t>테이블에 해당되는 </a:t>
            </a:r>
            <a:r>
              <a:rPr lang="en-US" altLang="ko-KR" sz="900" dirty="0"/>
              <a:t>Jackpot</a:t>
            </a:r>
            <a:r>
              <a:rPr lang="ko-KR" altLang="en-US" sz="900" dirty="0"/>
              <a:t>정보가 사라지면 종료되고 일반화면으로 전환한다</a:t>
            </a:r>
            <a:r>
              <a:rPr lang="en-US" altLang="ko-KR" sz="900" dirty="0"/>
              <a:t>.</a:t>
            </a:r>
            <a:r>
              <a:rPr lang="ko-KR" altLang="en-US" sz="900" dirty="0"/>
              <a:t> </a:t>
            </a:r>
            <a:endParaRPr lang="en-US" altLang="ko-KR" sz="9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CCD621-C050-4B18-7C48-352EC284F781}"/>
              </a:ext>
            </a:extLst>
          </p:cNvPr>
          <p:cNvSpPr txBox="1"/>
          <p:nvPr/>
        </p:nvSpPr>
        <p:spPr>
          <a:xfrm>
            <a:off x="1170774" y="418142"/>
            <a:ext cx="239200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/>
              <a:t>Screen Player SW</a:t>
            </a:r>
            <a:r>
              <a:rPr lang="ko-KR" altLang="en-US" sz="1100" dirty="0"/>
              <a:t> 구동조건 테이블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2FA414D-7ADD-0A47-32CA-D3D9D0B4AA67}"/>
              </a:ext>
            </a:extLst>
          </p:cNvPr>
          <p:cNvSpPr txBox="1"/>
          <p:nvPr/>
        </p:nvSpPr>
        <p:spPr>
          <a:xfrm>
            <a:off x="1170774" y="110543"/>
            <a:ext cx="6014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/>
              <a:t>DB-03</a:t>
            </a:r>
            <a:endParaRPr lang="ko-KR" altLang="en-US" sz="1100" b="1" dirty="0"/>
          </a:p>
        </p:txBody>
      </p:sp>
      <p:sp>
        <p:nvSpPr>
          <p:cNvPr id="6" name="순서도: 처리 5">
            <a:extLst>
              <a:ext uri="{FF2B5EF4-FFF2-40B4-BE49-F238E27FC236}">
                <a16:creationId xmlns:a16="http://schemas.microsoft.com/office/drawing/2014/main" id="{A809066A-CAD1-C823-3FD9-082D126A6FD0}"/>
              </a:ext>
            </a:extLst>
          </p:cNvPr>
          <p:cNvSpPr/>
          <p:nvPr/>
        </p:nvSpPr>
        <p:spPr>
          <a:xfrm>
            <a:off x="1467507" y="2356700"/>
            <a:ext cx="2095268" cy="1178351"/>
          </a:xfrm>
          <a:prstGeom prst="flowChart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/>
              <a:t>W 1,000,000</a:t>
            </a:r>
          </a:p>
          <a:p>
            <a:pPr algn="ctr"/>
            <a:r>
              <a:rPr lang="en-US" altLang="ko-KR" sz="1050" dirty="0"/>
              <a:t>[Machine ID] [</a:t>
            </a:r>
            <a:r>
              <a:rPr lang="en-US" altLang="ko-KR" sz="1050" dirty="0" err="1"/>
              <a:t>SpotNo</a:t>
            </a:r>
            <a:r>
              <a:rPr lang="en-US" altLang="ko-KR" sz="1050" dirty="0"/>
              <a:t>]</a:t>
            </a:r>
            <a:endParaRPr lang="ko-KR" altLang="en-US" sz="1050" dirty="0"/>
          </a:p>
        </p:txBody>
      </p:sp>
      <p:sp>
        <p:nvSpPr>
          <p:cNvPr id="7" name="순서도: 처리 6">
            <a:extLst>
              <a:ext uri="{FF2B5EF4-FFF2-40B4-BE49-F238E27FC236}">
                <a16:creationId xmlns:a16="http://schemas.microsoft.com/office/drawing/2014/main" id="{AA93B562-3927-4BB6-73F0-FFC5BC99FCFA}"/>
              </a:ext>
            </a:extLst>
          </p:cNvPr>
          <p:cNvSpPr/>
          <p:nvPr/>
        </p:nvSpPr>
        <p:spPr>
          <a:xfrm>
            <a:off x="4155717" y="2356700"/>
            <a:ext cx="2095268" cy="1178351"/>
          </a:xfrm>
          <a:prstGeom prst="flowChart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/>
              <a:t>W 1,000,000</a:t>
            </a:r>
          </a:p>
          <a:p>
            <a:pPr algn="ctr"/>
            <a:r>
              <a:rPr lang="en-US" altLang="ko-KR" sz="1050" dirty="0"/>
              <a:t>[Machine ID] [</a:t>
            </a:r>
            <a:r>
              <a:rPr lang="en-US" altLang="ko-KR" sz="1050" dirty="0" err="1"/>
              <a:t>SpotNo</a:t>
            </a:r>
            <a:r>
              <a:rPr lang="en-US" altLang="ko-KR" sz="1050" dirty="0"/>
              <a:t>]</a:t>
            </a:r>
          </a:p>
          <a:p>
            <a:pPr algn="ctr"/>
            <a:r>
              <a:rPr lang="en-US" altLang="ko-KR" sz="2400" b="1" dirty="0"/>
              <a:t>W 1,000,000</a:t>
            </a:r>
          </a:p>
          <a:p>
            <a:pPr algn="ctr"/>
            <a:r>
              <a:rPr lang="en-US" altLang="ko-KR" sz="1050" dirty="0"/>
              <a:t>[Machine ID] [</a:t>
            </a:r>
            <a:r>
              <a:rPr lang="en-US" altLang="ko-KR" sz="1050" dirty="0" err="1"/>
              <a:t>SpotNo</a:t>
            </a:r>
            <a:r>
              <a:rPr lang="en-US" altLang="ko-KR" sz="1050" dirty="0"/>
              <a:t>]</a:t>
            </a:r>
            <a:endParaRPr lang="ko-KR" altLang="en-US" sz="105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547AA2-86CA-FAE7-77FB-41BEBDC7D546}"/>
              </a:ext>
            </a:extLst>
          </p:cNvPr>
          <p:cNvSpPr txBox="1"/>
          <p:nvPr/>
        </p:nvSpPr>
        <p:spPr>
          <a:xfrm>
            <a:off x="1836910" y="3535051"/>
            <a:ext cx="135646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b="1" dirty="0"/>
              <a:t>Single</a:t>
            </a:r>
            <a:r>
              <a:rPr lang="ko-KR" altLang="en-US" sz="1050" b="1" dirty="0"/>
              <a:t> </a:t>
            </a:r>
            <a:r>
              <a:rPr lang="en-US" altLang="ko-KR" sz="1050" b="1" dirty="0"/>
              <a:t>Hit</a:t>
            </a:r>
            <a:r>
              <a:rPr lang="ko-KR" altLang="en-US" sz="1050" b="1" dirty="0"/>
              <a:t> </a:t>
            </a:r>
            <a:r>
              <a:rPr lang="en-US" altLang="ko-KR" sz="1050" b="1" dirty="0"/>
              <a:t>Jackpot</a:t>
            </a:r>
            <a:endParaRPr lang="ko-KR" altLang="en-US" sz="105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186E74-E2BD-D09D-029C-B15F8ACC1837}"/>
              </a:ext>
            </a:extLst>
          </p:cNvPr>
          <p:cNvSpPr txBox="1"/>
          <p:nvPr/>
        </p:nvSpPr>
        <p:spPr>
          <a:xfrm>
            <a:off x="4552371" y="3535051"/>
            <a:ext cx="130195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b="1" dirty="0"/>
              <a:t>Multi</a:t>
            </a:r>
            <a:r>
              <a:rPr lang="ko-KR" altLang="en-US" sz="1050" b="1" dirty="0"/>
              <a:t> </a:t>
            </a:r>
            <a:r>
              <a:rPr lang="en-US" altLang="ko-KR" sz="1050" b="1" dirty="0"/>
              <a:t>Hit</a:t>
            </a:r>
            <a:r>
              <a:rPr lang="ko-KR" altLang="en-US" sz="1050" b="1" dirty="0"/>
              <a:t> </a:t>
            </a:r>
            <a:r>
              <a:rPr lang="en-US" altLang="ko-KR" sz="1050" b="1" dirty="0"/>
              <a:t>Jackpot</a:t>
            </a:r>
            <a:endParaRPr lang="ko-KR" altLang="en-US" sz="1050" b="1" dirty="0"/>
          </a:p>
        </p:txBody>
      </p:sp>
      <p:sp>
        <p:nvSpPr>
          <p:cNvPr id="10" name="설명선: 굽은 선 9">
            <a:extLst>
              <a:ext uri="{FF2B5EF4-FFF2-40B4-BE49-F238E27FC236}">
                <a16:creationId xmlns:a16="http://schemas.microsoft.com/office/drawing/2014/main" id="{74E9AA7A-04F4-45B4-3C56-8CED9B4133D3}"/>
              </a:ext>
            </a:extLst>
          </p:cNvPr>
          <p:cNvSpPr/>
          <p:nvPr/>
        </p:nvSpPr>
        <p:spPr>
          <a:xfrm>
            <a:off x="6843927" y="2283174"/>
            <a:ext cx="1615728" cy="81824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69230"/>
              <a:gd name="adj6" fmla="val -44052"/>
            </a:avLst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글씨가 출력되는 부분을 제외한 부분은 </a:t>
            </a:r>
            <a:r>
              <a:rPr lang="ko-KR" altLang="en-US" sz="1000" dirty="0" err="1"/>
              <a:t>마크되거나</a:t>
            </a:r>
            <a:r>
              <a:rPr lang="en-US" altLang="ko-KR" sz="1000" dirty="0"/>
              <a:t>, </a:t>
            </a:r>
            <a:r>
              <a:rPr lang="ko-KR" altLang="en-US" sz="1000" dirty="0" err="1"/>
              <a:t>투명처리할</a:t>
            </a:r>
            <a:r>
              <a:rPr lang="ko-KR" altLang="en-US" sz="1000" dirty="0"/>
              <a:t> 수 있어야 한다</a:t>
            </a:r>
          </a:p>
        </p:txBody>
      </p:sp>
    </p:spTree>
    <p:extLst>
      <p:ext uri="{BB962C8B-B14F-4D97-AF65-F5344CB8AC3E}">
        <p14:creationId xmlns:p14="http://schemas.microsoft.com/office/powerpoint/2010/main" val="42741948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A80D52-6CC5-04C7-AD10-98B9B18FC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931DBC8-006F-F182-807D-70D1B2296515}"/>
              </a:ext>
            </a:extLst>
          </p:cNvPr>
          <p:cNvSpPr txBox="1"/>
          <p:nvPr/>
        </p:nvSpPr>
        <p:spPr>
          <a:xfrm>
            <a:off x="9041450" y="811851"/>
            <a:ext cx="27859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900" dirty="0" err="1"/>
              <a:t>runNo</a:t>
            </a:r>
            <a:r>
              <a:rPr lang="ko-KR" altLang="en-US" sz="900" dirty="0"/>
              <a:t>가 중복되는 경우가 </a:t>
            </a:r>
            <a:r>
              <a:rPr lang="ko-KR" altLang="en-US" sz="900" dirty="0" err="1"/>
              <a:t>있을수</a:t>
            </a:r>
            <a:r>
              <a:rPr lang="ko-KR" altLang="en-US" sz="900" dirty="0"/>
              <a:t> 있다</a:t>
            </a:r>
            <a:br>
              <a:rPr lang="en-US" altLang="ko-KR" sz="900" dirty="0"/>
            </a:br>
            <a:r>
              <a:rPr lang="ko-KR" altLang="en-US" sz="900" dirty="0"/>
              <a:t>이 경우는 한 </a:t>
            </a:r>
            <a:r>
              <a:rPr lang="en-US" altLang="ko-KR" sz="900" dirty="0"/>
              <a:t>Display</a:t>
            </a:r>
            <a:r>
              <a:rPr lang="ko-KR" altLang="en-US" sz="900" dirty="0"/>
              <a:t>장치에 두개의</a:t>
            </a:r>
            <a:r>
              <a:rPr lang="en-US" altLang="ko-KR" sz="900" dirty="0"/>
              <a:t> </a:t>
            </a:r>
            <a:r>
              <a:rPr lang="ko-KR" altLang="en-US" sz="900" dirty="0"/>
              <a:t>화면을 출력하는 경우이다</a:t>
            </a:r>
            <a:r>
              <a:rPr lang="en-US" altLang="ko-KR" sz="900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9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dirty="0"/>
              <a:t>구동하기 위한 </a:t>
            </a:r>
            <a:r>
              <a:rPr lang="en-US" altLang="ko-KR" sz="900" dirty="0"/>
              <a:t>HW</a:t>
            </a:r>
            <a:r>
              <a:rPr lang="ko-KR" altLang="en-US" sz="900" dirty="0"/>
              <a:t>자원에 의존적이다</a:t>
            </a:r>
            <a:endParaRPr lang="en-US" altLang="ko-KR" sz="900" dirty="0"/>
          </a:p>
        </p:txBody>
      </p:sp>
      <p:sp>
        <p:nvSpPr>
          <p:cNvPr id="5" name="순서도: 처리 4">
            <a:extLst>
              <a:ext uri="{FF2B5EF4-FFF2-40B4-BE49-F238E27FC236}">
                <a16:creationId xmlns:a16="http://schemas.microsoft.com/office/drawing/2014/main" id="{C7FFCE0E-728A-09A6-10C9-098B09BE534F}"/>
              </a:ext>
            </a:extLst>
          </p:cNvPr>
          <p:cNvSpPr/>
          <p:nvPr/>
        </p:nvSpPr>
        <p:spPr>
          <a:xfrm>
            <a:off x="767962" y="1432875"/>
            <a:ext cx="3379831" cy="1329180"/>
          </a:xfrm>
          <a:prstGeom prst="flowChartProcess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8BCD51-F15B-C301-5E77-E28962C1F80D}"/>
              </a:ext>
            </a:extLst>
          </p:cNvPr>
          <p:cNvSpPr txBox="1"/>
          <p:nvPr/>
        </p:nvSpPr>
        <p:spPr>
          <a:xfrm>
            <a:off x="1281396" y="2762359"/>
            <a:ext cx="253146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b="1" dirty="0"/>
              <a:t>하나의 모니터에 다중화면 출력의 경우</a:t>
            </a:r>
            <a:endParaRPr lang="en-US" altLang="ko-KR" sz="1050" b="1" dirty="0"/>
          </a:p>
          <a:p>
            <a:r>
              <a:rPr lang="en-US" altLang="ko-KR" sz="1050" b="1" dirty="0"/>
              <a:t>(</a:t>
            </a:r>
            <a:r>
              <a:rPr lang="ko-KR" altLang="en-US" sz="1050" b="1" dirty="0"/>
              <a:t>각 화면은 </a:t>
            </a:r>
            <a:r>
              <a:rPr lang="en-US" altLang="ko-KR" sz="1050" b="1" dirty="0" err="1"/>
              <a:t>ScrPlayer</a:t>
            </a:r>
            <a:r>
              <a:rPr lang="ko-KR" altLang="en-US" sz="1050" b="1" dirty="0"/>
              <a:t>를 나타냄</a:t>
            </a:r>
            <a:r>
              <a:rPr lang="en-US" altLang="ko-KR" sz="1050" b="1" dirty="0"/>
              <a:t>)</a:t>
            </a:r>
            <a:endParaRPr lang="ko-KR" altLang="en-US" sz="1050" b="1" dirty="0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AD90CA3F-043D-3B68-5959-D8A5854796B2}"/>
              </a:ext>
            </a:extLst>
          </p:cNvPr>
          <p:cNvSpPr/>
          <p:nvPr/>
        </p:nvSpPr>
        <p:spPr>
          <a:xfrm>
            <a:off x="926367" y="1560137"/>
            <a:ext cx="980388" cy="107465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/>
              <a:t>실시간 </a:t>
            </a:r>
            <a:r>
              <a:rPr lang="ko-KR" altLang="en-US" sz="1100" dirty="0" err="1"/>
              <a:t>잭팟정보화면</a:t>
            </a:r>
            <a:endParaRPr lang="ko-KR" altLang="en-US" sz="1100" dirty="0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AF906A34-F8AE-2B12-1F3A-A500F91A69B9}"/>
              </a:ext>
            </a:extLst>
          </p:cNvPr>
          <p:cNvSpPr/>
          <p:nvPr/>
        </p:nvSpPr>
        <p:spPr>
          <a:xfrm>
            <a:off x="1974313" y="1560137"/>
            <a:ext cx="980388" cy="107465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/>
              <a:t>잭팟이력정보화면</a:t>
            </a:r>
            <a:endParaRPr lang="ko-KR" altLang="en-US" sz="1100" dirty="0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FE3E5167-ACB2-6101-534E-572A1CD6FD96}"/>
              </a:ext>
            </a:extLst>
          </p:cNvPr>
          <p:cNvSpPr/>
          <p:nvPr/>
        </p:nvSpPr>
        <p:spPr>
          <a:xfrm>
            <a:off x="3022259" y="1560137"/>
            <a:ext cx="980388" cy="107465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/>
              <a:t>이벤트 정보화면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CC1834-4AE0-AADB-DA1F-D6F6FB29EF6D}"/>
              </a:ext>
            </a:extLst>
          </p:cNvPr>
          <p:cNvSpPr txBox="1"/>
          <p:nvPr/>
        </p:nvSpPr>
        <p:spPr>
          <a:xfrm>
            <a:off x="1170774" y="418142"/>
            <a:ext cx="239200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/>
              <a:t>Screen Player SW</a:t>
            </a:r>
            <a:r>
              <a:rPr lang="ko-KR" altLang="en-US" sz="1100" dirty="0"/>
              <a:t> 구동조건 테이블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30F52B-703D-C9B6-213F-3D352B4E38A9}"/>
              </a:ext>
            </a:extLst>
          </p:cNvPr>
          <p:cNvSpPr txBox="1"/>
          <p:nvPr/>
        </p:nvSpPr>
        <p:spPr>
          <a:xfrm>
            <a:off x="1170774" y="110543"/>
            <a:ext cx="6014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/>
              <a:t>DB-03</a:t>
            </a:r>
            <a:endParaRPr lang="ko-KR" alt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1953970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7FA248-6538-7823-56E7-BD8AA8AE6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648D1F18-7E25-2A17-A0C0-181AB6F59B6C}"/>
              </a:ext>
            </a:extLst>
          </p:cNvPr>
          <p:cNvSpPr/>
          <p:nvPr/>
        </p:nvSpPr>
        <p:spPr>
          <a:xfrm>
            <a:off x="2401456" y="1027522"/>
            <a:ext cx="6238430" cy="89501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dirty="0"/>
              <a:t>Main</a:t>
            </a:r>
            <a:r>
              <a:rPr lang="ko-KR" altLang="en-US" sz="1050" dirty="0"/>
              <a:t> 메뉴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C96BDE1-DF35-856B-F61A-1B938305AAEF}"/>
              </a:ext>
            </a:extLst>
          </p:cNvPr>
          <p:cNvSpPr/>
          <p:nvPr/>
        </p:nvSpPr>
        <p:spPr>
          <a:xfrm>
            <a:off x="726480" y="1990906"/>
            <a:ext cx="1589518" cy="355504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dirty="0"/>
              <a:t>Sub </a:t>
            </a:r>
            <a:r>
              <a:rPr lang="ko-KR" altLang="en-US" sz="1050" dirty="0"/>
              <a:t>메뉴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42AB9929-AA59-FC8C-8283-508CCED81438}"/>
              </a:ext>
            </a:extLst>
          </p:cNvPr>
          <p:cNvSpPr/>
          <p:nvPr/>
        </p:nvSpPr>
        <p:spPr>
          <a:xfrm>
            <a:off x="2401455" y="1990905"/>
            <a:ext cx="5111707" cy="355504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dirty="0"/>
              <a:t>Sub </a:t>
            </a:r>
            <a:r>
              <a:rPr lang="ko-KR" altLang="en-US" sz="1050" dirty="0"/>
              <a:t>메뉴에 의한 기능화면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5B2BC7-7786-290E-57BA-7EA6F5686793}"/>
              </a:ext>
            </a:extLst>
          </p:cNvPr>
          <p:cNvSpPr txBox="1"/>
          <p:nvPr/>
        </p:nvSpPr>
        <p:spPr>
          <a:xfrm>
            <a:off x="1170774" y="110543"/>
            <a:ext cx="65114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/>
              <a:t>SYS-04</a:t>
            </a:r>
            <a:endParaRPr lang="ko-KR" altLang="en-US" sz="1100" b="1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8350F118-99C2-5D15-D209-DB4B1581E30C}"/>
              </a:ext>
            </a:extLst>
          </p:cNvPr>
          <p:cNvSpPr/>
          <p:nvPr/>
        </p:nvSpPr>
        <p:spPr>
          <a:xfrm>
            <a:off x="726480" y="1027522"/>
            <a:ext cx="1589518" cy="89501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50" dirty="0"/>
              <a:t>Logo</a:t>
            </a:r>
          </a:p>
          <a:p>
            <a:r>
              <a:rPr lang="ko-KR" altLang="en-US" sz="1050" dirty="0"/>
              <a:t>로그인정보</a:t>
            </a:r>
            <a:endParaRPr lang="en-US" altLang="ko-KR" sz="1050" dirty="0"/>
          </a:p>
          <a:p>
            <a:r>
              <a:rPr lang="ko-KR" altLang="en-US" sz="1050" dirty="0"/>
              <a:t>현재시간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C494E8-6385-A92D-BB33-EDF2A33D3969}"/>
              </a:ext>
            </a:extLst>
          </p:cNvPr>
          <p:cNvSpPr txBox="1"/>
          <p:nvPr/>
        </p:nvSpPr>
        <p:spPr>
          <a:xfrm>
            <a:off x="1170774" y="418142"/>
            <a:ext cx="103746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/>
              <a:t>Screen</a:t>
            </a:r>
            <a:r>
              <a:rPr lang="ko-KR" altLang="en-US" sz="1100" dirty="0"/>
              <a:t> </a:t>
            </a:r>
            <a:r>
              <a:rPr lang="en-US" altLang="ko-KR" sz="1100" dirty="0"/>
              <a:t>Editor</a:t>
            </a:r>
            <a:endParaRPr lang="ko-KR" altLang="en-US" sz="1100" dirty="0"/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4DB9C6C-E005-0B78-64EE-3A1BD46615C9}"/>
              </a:ext>
            </a:extLst>
          </p:cNvPr>
          <p:cNvSpPr/>
          <p:nvPr/>
        </p:nvSpPr>
        <p:spPr>
          <a:xfrm>
            <a:off x="7598619" y="1990905"/>
            <a:ext cx="1041267" cy="355504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dirty="0"/>
              <a:t>Property </a:t>
            </a:r>
            <a:r>
              <a:rPr lang="ko-KR" altLang="en-US" sz="1050" dirty="0" err="1"/>
              <a:t>설정창</a:t>
            </a:r>
            <a:endParaRPr lang="ko-KR" altLang="en-US" sz="105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41A911D-FEE9-45FA-9D93-5DA307533C42}"/>
              </a:ext>
            </a:extLst>
          </p:cNvPr>
          <p:cNvSpPr txBox="1"/>
          <p:nvPr/>
        </p:nvSpPr>
        <p:spPr>
          <a:xfrm>
            <a:off x="9041450" y="811851"/>
            <a:ext cx="278592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dirty="0"/>
              <a:t>연관 테이블</a:t>
            </a:r>
            <a:endParaRPr lang="en-US" altLang="ko-KR" sz="900" dirty="0"/>
          </a:p>
          <a:p>
            <a:pPr marL="685800" lvl="1" indent="-228600">
              <a:buFont typeface="+mj-ea"/>
              <a:buAutoNum type="circleNumDbPlain"/>
            </a:pPr>
            <a:r>
              <a:rPr lang="en-US" altLang="ko-KR" sz="900" dirty="0" err="1"/>
              <a:t>Tbl_playlist_info</a:t>
            </a:r>
            <a:endParaRPr lang="en-US" altLang="ko-KR" sz="900" dirty="0"/>
          </a:p>
          <a:p>
            <a:pPr marL="685800" lvl="1" indent="-228600">
              <a:buFont typeface="+mj-ea"/>
              <a:buAutoNum type="circleNumDbPlain"/>
            </a:pPr>
            <a:r>
              <a:rPr lang="en-US" altLang="ko-KR" sz="900" dirty="0" err="1"/>
              <a:t>Tbl_scr_info</a:t>
            </a:r>
            <a:endParaRPr lang="en-US" altLang="ko-KR" sz="900" dirty="0"/>
          </a:p>
          <a:p>
            <a:pPr marL="685800" lvl="1" indent="-228600">
              <a:buFont typeface="+mj-ea"/>
              <a:buAutoNum type="circleNumDbPlain"/>
            </a:pPr>
            <a:r>
              <a:rPr lang="en-US" altLang="ko-KR" sz="900" dirty="0" err="1"/>
              <a:t>Tbl_tag_info</a:t>
            </a:r>
            <a:endParaRPr lang="en-US" altLang="ko-KR" sz="900" dirty="0"/>
          </a:p>
          <a:p>
            <a:pPr marL="685800" lvl="1" indent="-228600">
              <a:buFont typeface="+mj-ea"/>
              <a:buAutoNum type="circleNumDbPlain"/>
            </a:pPr>
            <a:r>
              <a:rPr lang="en-US" altLang="ko-KR" sz="900" dirty="0" err="1"/>
              <a:t>Tbl_property_info</a:t>
            </a:r>
            <a:endParaRPr lang="en-US" altLang="ko-KR" sz="900" dirty="0"/>
          </a:p>
          <a:p>
            <a:pPr marL="685800" lvl="1" indent="-228600">
              <a:buFont typeface="+mj-ea"/>
              <a:buAutoNum type="circleNumDbPlain"/>
            </a:pPr>
            <a:endParaRPr lang="en-US" altLang="ko-KR" sz="900" dirty="0"/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altLang="ko-KR" sz="900" dirty="0"/>
              <a:t>Main </a:t>
            </a:r>
            <a:r>
              <a:rPr lang="ko-KR" altLang="en-US" sz="900" dirty="0"/>
              <a:t>메뉴</a:t>
            </a:r>
            <a:endParaRPr lang="en-US" altLang="ko-KR" sz="900" dirty="0"/>
          </a:p>
          <a:p>
            <a:pPr marL="685800" lvl="1" indent="-228600">
              <a:buFont typeface="+mj-ea"/>
              <a:buAutoNum type="circleNumDbPlain"/>
            </a:pPr>
            <a:r>
              <a:rPr lang="en-US" altLang="ko-KR" sz="900" dirty="0"/>
              <a:t>Play List : Sub </a:t>
            </a:r>
            <a:r>
              <a:rPr lang="ko-KR" altLang="en-US" sz="900" dirty="0"/>
              <a:t>메뉴에 </a:t>
            </a:r>
            <a:r>
              <a:rPr lang="en-US" altLang="ko-KR" sz="900" dirty="0"/>
              <a:t>Play List </a:t>
            </a:r>
            <a:r>
              <a:rPr lang="ko-KR" altLang="en-US" sz="900" dirty="0"/>
              <a:t>출력</a:t>
            </a:r>
            <a:endParaRPr lang="en-US" altLang="ko-KR" sz="900" dirty="0"/>
          </a:p>
          <a:p>
            <a:pPr marL="685800" lvl="1" indent="-228600">
              <a:buFont typeface="+mj-ea"/>
              <a:buAutoNum type="circleNumDbPlain"/>
            </a:pPr>
            <a:r>
              <a:rPr lang="en-US" altLang="ko-KR" sz="900" dirty="0"/>
              <a:t>Preview : </a:t>
            </a:r>
            <a:r>
              <a:rPr lang="ko-KR" altLang="en-US" sz="900" dirty="0"/>
              <a:t>선택된 </a:t>
            </a:r>
            <a:r>
              <a:rPr lang="en-US" altLang="ko-KR" sz="900" dirty="0"/>
              <a:t>Play List  </a:t>
            </a:r>
            <a:r>
              <a:rPr lang="ko-KR" altLang="en-US" sz="900" dirty="0"/>
              <a:t>미리보기</a:t>
            </a:r>
            <a:endParaRPr lang="en-US" altLang="ko-KR" sz="900" dirty="0"/>
          </a:p>
          <a:p>
            <a:pPr marL="685800" lvl="1" indent="-228600">
              <a:buFont typeface="+mj-ea"/>
              <a:buAutoNum type="circleNumDbPlain"/>
            </a:pPr>
            <a:r>
              <a:rPr lang="en-US" altLang="ko-KR" sz="900" dirty="0"/>
              <a:t>Media : Screen</a:t>
            </a:r>
            <a:r>
              <a:rPr lang="ko-KR" altLang="en-US" sz="900" dirty="0"/>
              <a:t>에 등록할 이미지 또는 동영상 리스트를 </a:t>
            </a:r>
            <a:r>
              <a:rPr lang="en-US" altLang="ko-KR" sz="900" dirty="0"/>
              <a:t>Sub </a:t>
            </a:r>
            <a:r>
              <a:rPr lang="ko-KR" altLang="en-US" sz="900" dirty="0"/>
              <a:t>메뉴에 리스트와 썸네일 출력</a:t>
            </a:r>
            <a:endParaRPr lang="en-US" altLang="ko-KR" sz="900" dirty="0"/>
          </a:p>
          <a:p>
            <a:pPr marL="685800" lvl="1" indent="-228600">
              <a:buFont typeface="+mj-ea"/>
              <a:buAutoNum type="circleNumDbPlain"/>
            </a:pPr>
            <a:endParaRPr lang="en-US" altLang="ko-KR" sz="900" dirty="0"/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altLang="ko-KR" sz="900" dirty="0"/>
              <a:t>Sub </a:t>
            </a:r>
            <a:r>
              <a:rPr lang="ko-KR" altLang="en-US" sz="900" dirty="0"/>
              <a:t>메뉴</a:t>
            </a:r>
            <a:endParaRPr lang="en-US" altLang="ko-KR" sz="900" dirty="0"/>
          </a:p>
          <a:p>
            <a:pPr marL="685800" lvl="1" indent="-228600">
              <a:buFont typeface="+mj-ea"/>
              <a:buAutoNum type="circleNumDbPlain"/>
            </a:pPr>
            <a:r>
              <a:rPr lang="en-US" altLang="ko-KR" sz="900" dirty="0"/>
              <a:t>Play List </a:t>
            </a:r>
            <a:r>
              <a:rPr lang="ko-KR" altLang="en-US" sz="900" dirty="0"/>
              <a:t>클릭 </a:t>
            </a:r>
            <a:r>
              <a:rPr lang="en-US" altLang="ko-KR" sz="900" dirty="0"/>
              <a:t>: </a:t>
            </a:r>
            <a:r>
              <a:rPr lang="ko-KR" altLang="en-US" sz="900" dirty="0"/>
              <a:t>등록된 </a:t>
            </a:r>
            <a:r>
              <a:rPr lang="en-US" altLang="ko-KR" sz="900" dirty="0"/>
              <a:t>Play List</a:t>
            </a:r>
            <a:r>
              <a:rPr lang="ko-KR" altLang="en-US" sz="900" dirty="0"/>
              <a:t>를 </a:t>
            </a:r>
            <a:r>
              <a:rPr lang="en-US" altLang="ko-KR" sz="900" dirty="0"/>
              <a:t>Tree View</a:t>
            </a:r>
            <a:r>
              <a:rPr lang="ko-KR" altLang="en-US" sz="900" dirty="0"/>
              <a:t>로 출력하고</a:t>
            </a:r>
            <a:r>
              <a:rPr lang="en-US" altLang="ko-KR" sz="900" dirty="0"/>
              <a:t>, </a:t>
            </a:r>
            <a:r>
              <a:rPr lang="ko-KR" altLang="en-US" sz="900" dirty="0"/>
              <a:t>해당 </a:t>
            </a:r>
            <a:r>
              <a:rPr lang="en-US" altLang="ko-KR" sz="900" dirty="0"/>
              <a:t>Play List</a:t>
            </a:r>
            <a:r>
              <a:rPr lang="ko-KR" altLang="en-US" sz="900" dirty="0"/>
              <a:t>에 등록된 </a:t>
            </a:r>
            <a:r>
              <a:rPr lang="en-US" altLang="ko-KR" sz="900" dirty="0"/>
              <a:t>Screen</a:t>
            </a:r>
            <a:r>
              <a:rPr lang="ko-KR" altLang="en-US" sz="900" dirty="0"/>
              <a:t>에 대한 정보를 </a:t>
            </a:r>
            <a:r>
              <a:rPr lang="en-US" altLang="ko-KR" sz="900" dirty="0"/>
              <a:t>Sub Tree</a:t>
            </a:r>
            <a:r>
              <a:rPr lang="ko-KR" altLang="en-US" sz="900" dirty="0"/>
              <a:t>로 출력</a:t>
            </a:r>
            <a:r>
              <a:rPr lang="en-US" altLang="ko-KR" sz="900" dirty="0"/>
              <a:t>(Play List</a:t>
            </a:r>
            <a:r>
              <a:rPr lang="ko-KR" altLang="en-US" sz="900" dirty="0"/>
              <a:t>에 대한 생성</a:t>
            </a:r>
            <a:r>
              <a:rPr lang="en-US" altLang="ko-KR" sz="900" dirty="0"/>
              <a:t>,</a:t>
            </a:r>
            <a:r>
              <a:rPr lang="ko-KR" altLang="en-US" sz="900" dirty="0"/>
              <a:t>삭제 버튼</a:t>
            </a:r>
            <a:r>
              <a:rPr lang="en-US" altLang="ko-KR" sz="900" dirty="0"/>
              <a:t>)</a:t>
            </a:r>
          </a:p>
          <a:p>
            <a:pPr marL="685800" lvl="1" indent="-228600">
              <a:buFont typeface="+mj-ea"/>
              <a:buAutoNum type="circleNumDbPlain"/>
            </a:pPr>
            <a:r>
              <a:rPr lang="en-US" altLang="ko-KR" sz="900" dirty="0"/>
              <a:t>Media </a:t>
            </a:r>
            <a:r>
              <a:rPr lang="ko-KR" altLang="en-US" sz="900" dirty="0"/>
              <a:t>클릭</a:t>
            </a:r>
            <a:r>
              <a:rPr lang="en-US" altLang="ko-KR" sz="900" dirty="0"/>
              <a:t> : </a:t>
            </a:r>
            <a:r>
              <a:rPr lang="ko-KR" altLang="en-US" sz="900" dirty="0"/>
              <a:t>등록된 이미지 또는 동영상 리스트를 썸네일과 함께 출력</a:t>
            </a:r>
            <a:r>
              <a:rPr lang="en-US" altLang="ko-KR" sz="900" dirty="0"/>
              <a:t>(</a:t>
            </a:r>
            <a:r>
              <a:rPr lang="ko-KR" altLang="en-US" sz="900" dirty="0"/>
              <a:t>등록</a:t>
            </a:r>
            <a:r>
              <a:rPr lang="en-US" altLang="ko-KR" sz="900" dirty="0"/>
              <a:t>,</a:t>
            </a:r>
            <a:r>
              <a:rPr lang="ko-KR" altLang="en-US" sz="900" dirty="0"/>
              <a:t>삭제 버튼</a:t>
            </a:r>
            <a:r>
              <a:rPr lang="en-US" altLang="ko-KR" sz="900" dirty="0"/>
              <a:t>)</a:t>
            </a:r>
          </a:p>
          <a:p>
            <a:pPr marL="685800" lvl="1" indent="-228600">
              <a:buFont typeface="+mj-ea"/>
              <a:buAutoNum type="circleNumDbPlain"/>
            </a:pPr>
            <a:endParaRPr lang="en-US" altLang="ko-KR" sz="900" dirty="0"/>
          </a:p>
          <a:p>
            <a:pPr marL="685800" lvl="1" indent="-228600">
              <a:buFont typeface="+mj-ea"/>
              <a:buAutoNum type="circleNumDbPlain"/>
            </a:pPr>
            <a:endParaRPr lang="en-US" altLang="ko-KR" sz="9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0A70D6-308D-8A1F-79E4-98B189CEC0DF}"/>
              </a:ext>
            </a:extLst>
          </p:cNvPr>
          <p:cNvSpPr txBox="1"/>
          <p:nvPr/>
        </p:nvSpPr>
        <p:spPr>
          <a:xfrm>
            <a:off x="8968267" y="5099976"/>
            <a:ext cx="278592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050" b="1" u="sng" dirty="0">
                <a:solidFill>
                  <a:srgbClr val="FF0000"/>
                </a:solidFill>
              </a:rPr>
              <a:t>Screen Editor</a:t>
            </a:r>
            <a:r>
              <a:rPr lang="ko-KR" altLang="en-US" sz="1050" b="1" u="sng" dirty="0">
                <a:solidFill>
                  <a:srgbClr val="FF0000"/>
                </a:solidFill>
              </a:rPr>
              <a:t>는 </a:t>
            </a:r>
            <a:r>
              <a:rPr lang="en-US" altLang="ko-KR" sz="1050" b="1" u="sng" dirty="0">
                <a:solidFill>
                  <a:srgbClr val="FF0000"/>
                </a:solidFill>
              </a:rPr>
              <a:t>WEB</a:t>
            </a:r>
            <a:r>
              <a:rPr lang="ko-KR" altLang="en-US" sz="1050" b="1" u="sng" dirty="0">
                <a:solidFill>
                  <a:srgbClr val="FF0000"/>
                </a:solidFill>
              </a:rPr>
              <a:t>기반에서 구동됨</a:t>
            </a:r>
            <a:r>
              <a:rPr lang="en-US" altLang="ko-KR" sz="1050" b="1" u="sng" dirty="0">
                <a:solidFill>
                  <a:srgbClr val="FF0000"/>
                </a:solidFill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050" b="1" u="sng" dirty="0">
              <a:solidFill>
                <a:srgbClr val="FF00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050" b="1" u="sng" dirty="0">
                <a:solidFill>
                  <a:srgbClr val="FF0000"/>
                </a:solidFill>
                <a:hlinkClick r:id="rId2"/>
              </a:rPr>
              <a:t>https://ServerIP:9090</a:t>
            </a:r>
            <a:r>
              <a:rPr lang="ko-KR" altLang="en-US" sz="1050" b="1" u="sng" dirty="0">
                <a:solidFill>
                  <a:srgbClr val="FF0000"/>
                </a:solidFill>
              </a:rPr>
              <a:t> 같이 </a:t>
            </a:r>
            <a:r>
              <a:rPr lang="ko-KR" altLang="en-US" sz="1050" b="1" u="sng" dirty="0" err="1">
                <a:solidFill>
                  <a:srgbClr val="FF0000"/>
                </a:solidFill>
              </a:rPr>
              <a:t>대쉬보드와는</a:t>
            </a:r>
            <a:r>
              <a:rPr lang="ko-KR" altLang="en-US" sz="1050" b="1" u="sng" dirty="0">
                <a:solidFill>
                  <a:srgbClr val="FF0000"/>
                </a:solidFill>
              </a:rPr>
              <a:t> 별도의 서비스로 구동됨</a:t>
            </a:r>
            <a:endParaRPr lang="en-US" altLang="ko-KR" sz="1050" b="1" u="sng" dirty="0">
              <a:solidFill>
                <a:srgbClr val="FF0000"/>
              </a:solidFill>
            </a:endParaRP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90CB3E98-0644-D2F4-D29A-1B6167DB4481}"/>
              </a:ext>
            </a:extLst>
          </p:cNvPr>
          <p:cNvSpPr/>
          <p:nvPr/>
        </p:nvSpPr>
        <p:spPr>
          <a:xfrm>
            <a:off x="2495548" y="1591762"/>
            <a:ext cx="662606" cy="26161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chemeClr val="tx1"/>
                </a:solidFill>
              </a:rPr>
              <a:t>Play list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43D74BC0-FEF6-DA37-74FE-7DB591983D88}"/>
              </a:ext>
            </a:extLst>
          </p:cNvPr>
          <p:cNvSpPr/>
          <p:nvPr/>
        </p:nvSpPr>
        <p:spPr>
          <a:xfrm>
            <a:off x="3225710" y="1591762"/>
            <a:ext cx="662606" cy="26161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chemeClr val="tx1"/>
                </a:solidFill>
              </a:rPr>
              <a:t>Preview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563CAD93-8164-1A44-ECB4-575DC2BDBE26}"/>
              </a:ext>
            </a:extLst>
          </p:cNvPr>
          <p:cNvSpPr/>
          <p:nvPr/>
        </p:nvSpPr>
        <p:spPr>
          <a:xfrm>
            <a:off x="3955872" y="1591762"/>
            <a:ext cx="662606" cy="26161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chemeClr val="tx1"/>
                </a:solidFill>
              </a:rPr>
              <a:t>Media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1861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B2129-575D-4276-170B-EF3F30373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558DEED8-31B8-E103-D8FA-45BEB7F64941}"/>
              </a:ext>
            </a:extLst>
          </p:cNvPr>
          <p:cNvSpPr/>
          <p:nvPr/>
        </p:nvSpPr>
        <p:spPr>
          <a:xfrm>
            <a:off x="589659" y="902000"/>
            <a:ext cx="8181849" cy="488308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B8826C85-8344-E997-4094-279EFA2B4D72}"/>
              </a:ext>
            </a:extLst>
          </p:cNvPr>
          <p:cNvSpPr/>
          <p:nvPr/>
        </p:nvSpPr>
        <p:spPr>
          <a:xfrm>
            <a:off x="3334960" y="2439347"/>
            <a:ext cx="2523042" cy="40748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20370602-6878-4176-F2D7-D517985E7675}"/>
              </a:ext>
            </a:extLst>
          </p:cNvPr>
          <p:cNvSpPr/>
          <p:nvPr/>
        </p:nvSpPr>
        <p:spPr>
          <a:xfrm>
            <a:off x="3334959" y="3058336"/>
            <a:ext cx="2523043" cy="40748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2C836-58CF-A280-87DC-77A2855733B2}"/>
              </a:ext>
            </a:extLst>
          </p:cNvPr>
          <p:cNvSpPr txBox="1"/>
          <p:nvPr/>
        </p:nvSpPr>
        <p:spPr>
          <a:xfrm>
            <a:off x="2776590" y="2458422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ID</a:t>
            </a:r>
            <a:endParaRPr lang="ko-KR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978927-9F86-8705-1046-B75D27E5AEBC}"/>
              </a:ext>
            </a:extLst>
          </p:cNvPr>
          <p:cNvSpPr txBox="1"/>
          <p:nvPr/>
        </p:nvSpPr>
        <p:spPr>
          <a:xfrm>
            <a:off x="2036772" y="3058336"/>
            <a:ext cx="1152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Password</a:t>
            </a:r>
            <a:endParaRPr lang="ko-KR" altLang="en-US" dirty="0"/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18C0610B-DFBC-3FD6-85E9-86A1B5346EA7}"/>
              </a:ext>
            </a:extLst>
          </p:cNvPr>
          <p:cNvSpPr/>
          <p:nvPr/>
        </p:nvSpPr>
        <p:spPr>
          <a:xfrm>
            <a:off x="3334959" y="3756591"/>
            <a:ext cx="1178350" cy="35821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/>
              <a:t>회원가입</a:t>
            </a: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B13FC5A5-8B28-8B30-E864-FB9000949866}"/>
              </a:ext>
            </a:extLst>
          </p:cNvPr>
          <p:cNvSpPr/>
          <p:nvPr/>
        </p:nvSpPr>
        <p:spPr>
          <a:xfrm>
            <a:off x="4679652" y="3756591"/>
            <a:ext cx="1178350" cy="35821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/>
              <a:t>로그인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1B16A2-D1A5-051F-46BA-FB6FE95C020E}"/>
              </a:ext>
            </a:extLst>
          </p:cNvPr>
          <p:cNvSpPr txBox="1"/>
          <p:nvPr/>
        </p:nvSpPr>
        <p:spPr>
          <a:xfrm>
            <a:off x="9041450" y="811851"/>
            <a:ext cx="2785929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dirty="0"/>
              <a:t>사용자 로그인 관리</a:t>
            </a:r>
            <a:endParaRPr lang="en-US" altLang="ko-KR" sz="9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dirty="0"/>
              <a:t>권한에 따른 기능</a:t>
            </a:r>
            <a:endParaRPr lang="en-US" altLang="ko-KR" sz="900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altLang="ko-KR" sz="900" dirty="0"/>
              <a:t>L1(</a:t>
            </a:r>
            <a:r>
              <a:rPr lang="ko-KR" altLang="en-US" sz="900" dirty="0"/>
              <a:t>최고관리자</a:t>
            </a:r>
            <a:r>
              <a:rPr lang="en-US" altLang="ko-KR" sz="900" dirty="0"/>
              <a:t>)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ko-KR" altLang="en-US" sz="900" dirty="0"/>
              <a:t>사용자 등록</a:t>
            </a:r>
            <a:r>
              <a:rPr lang="en-US" altLang="ko-KR" sz="900" dirty="0"/>
              <a:t>/</a:t>
            </a:r>
            <a:r>
              <a:rPr lang="ko-KR" altLang="en-US" sz="900" dirty="0"/>
              <a:t>삭제 및 </a:t>
            </a:r>
            <a:r>
              <a:rPr lang="ko-KR" altLang="en-US" sz="900" dirty="0" err="1"/>
              <a:t>비번수정등</a:t>
            </a:r>
            <a:r>
              <a:rPr lang="ko-KR" altLang="en-US" sz="900" dirty="0"/>
              <a:t> 관리</a:t>
            </a:r>
            <a:endParaRPr lang="en-US" altLang="ko-KR" sz="900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altLang="ko-KR" sz="900" dirty="0"/>
              <a:t>L2(</a:t>
            </a:r>
            <a:r>
              <a:rPr lang="ko-KR" altLang="en-US" sz="900" dirty="0"/>
              <a:t>관리자</a:t>
            </a:r>
            <a:r>
              <a:rPr lang="en-US" altLang="ko-KR" sz="900" dirty="0"/>
              <a:t>)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ko-KR" altLang="en-US" sz="900" dirty="0"/>
              <a:t>화면관리</a:t>
            </a:r>
            <a:endParaRPr lang="en-US" altLang="ko-KR" sz="900" dirty="0"/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ko-KR" altLang="en-US" sz="900" dirty="0"/>
              <a:t>플레이 리스트 관리</a:t>
            </a:r>
            <a:endParaRPr lang="en-US" altLang="ko-KR" sz="900" dirty="0"/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altLang="ko-KR" sz="900" dirty="0"/>
              <a:t>DID</a:t>
            </a:r>
            <a:r>
              <a:rPr lang="ko-KR" altLang="en-US" sz="900" dirty="0"/>
              <a:t>관리</a:t>
            </a:r>
            <a:endParaRPr lang="en-US" altLang="ko-KR" sz="900" dirty="0"/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altLang="ko-KR" sz="900" dirty="0" err="1"/>
              <a:t>eMAP</a:t>
            </a:r>
            <a:r>
              <a:rPr lang="ko-KR" altLang="en-US" sz="900" dirty="0"/>
              <a:t>관리</a:t>
            </a:r>
            <a:endParaRPr lang="en-US" altLang="ko-KR" sz="900" dirty="0"/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ko-KR" altLang="en-US" sz="900" dirty="0"/>
              <a:t>각종 이력검색</a:t>
            </a:r>
            <a:endParaRPr lang="en-US" altLang="ko-KR" sz="900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altLang="ko-KR" sz="900" dirty="0"/>
              <a:t>L3(</a:t>
            </a:r>
            <a:r>
              <a:rPr lang="ko-KR" altLang="en-US" sz="900" dirty="0"/>
              <a:t>일반사용자</a:t>
            </a:r>
            <a:r>
              <a:rPr lang="en-US" altLang="ko-KR" sz="900" dirty="0"/>
              <a:t>)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altLang="ko-KR" sz="900" dirty="0"/>
              <a:t>L2</a:t>
            </a:r>
            <a:r>
              <a:rPr lang="ko-KR" altLang="en-US" sz="900" dirty="0"/>
              <a:t>의 </a:t>
            </a:r>
            <a:r>
              <a:rPr lang="en-US" altLang="ko-KR" sz="900" dirty="0"/>
              <a:t>View</a:t>
            </a:r>
            <a:r>
              <a:rPr lang="ko-KR" altLang="en-US" sz="900" dirty="0"/>
              <a:t>기능만 있음</a:t>
            </a:r>
            <a:endParaRPr lang="en-US" altLang="ko-KR" sz="900" dirty="0"/>
          </a:p>
          <a:p>
            <a:pPr marL="1085850" lvl="2" indent="-171450">
              <a:buFont typeface="Arial" panose="020B0604020202020204" pitchFamily="34" charset="0"/>
              <a:buChar char="•"/>
            </a:pPr>
            <a:endParaRPr lang="en-US" altLang="ko-KR" sz="9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dirty="0"/>
              <a:t>로그인 세션 유지시간 </a:t>
            </a:r>
            <a:r>
              <a:rPr lang="en-US" altLang="ko-KR" sz="900" dirty="0"/>
              <a:t>: 30</a:t>
            </a:r>
            <a:r>
              <a:rPr lang="ko-KR" altLang="en-US" sz="900" dirty="0"/>
              <a:t>분</a:t>
            </a:r>
            <a:r>
              <a:rPr lang="en-US" altLang="ko-KR" sz="900" dirty="0"/>
              <a:t>(</a:t>
            </a:r>
            <a:r>
              <a:rPr lang="ko-KR" altLang="en-US" sz="900" dirty="0"/>
              <a:t>사용자 </a:t>
            </a:r>
            <a:r>
              <a:rPr lang="ko-KR" altLang="en-US" sz="900" dirty="0" err="1"/>
              <a:t>키입력없이</a:t>
            </a:r>
            <a:r>
              <a:rPr lang="ko-KR" altLang="en-US" sz="900" dirty="0"/>
              <a:t> 이 시간이 지나면 세션 아웃</a:t>
            </a:r>
            <a:r>
              <a:rPr lang="en-US" altLang="ko-KR" sz="900" dirty="0"/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900" dirty="0"/>
              <a:t>중복로그인 방지</a:t>
            </a:r>
            <a:endParaRPr lang="en-US" altLang="ko-KR" sz="9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0675FD9-0B46-A409-8006-E38594CDC041}"/>
              </a:ext>
            </a:extLst>
          </p:cNvPr>
          <p:cNvSpPr txBox="1"/>
          <p:nvPr/>
        </p:nvSpPr>
        <p:spPr>
          <a:xfrm>
            <a:off x="1170774" y="418142"/>
            <a:ext cx="236635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/>
              <a:t>통합관제</a:t>
            </a:r>
            <a:r>
              <a:rPr lang="en-US" altLang="ko-KR" sz="1100" dirty="0"/>
              <a:t> WEB </a:t>
            </a:r>
            <a:r>
              <a:rPr lang="ko-KR" altLang="en-US" sz="1100" dirty="0"/>
              <a:t>사용자 로그인 화면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4DAD50-4C2A-FEE2-7D30-13E5A5EA17E5}"/>
              </a:ext>
            </a:extLst>
          </p:cNvPr>
          <p:cNvSpPr txBox="1"/>
          <p:nvPr/>
        </p:nvSpPr>
        <p:spPr>
          <a:xfrm>
            <a:off x="1170774" y="110543"/>
            <a:ext cx="65114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/>
              <a:t>SYS-05</a:t>
            </a:r>
            <a:endParaRPr lang="ko-KR" altLang="en-US" sz="11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F568CD-907D-E7B0-099B-C32BFB64043E}"/>
              </a:ext>
            </a:extLst>
          </p:cNvPr>
          <p:cNvSpPr txBox="1"/>
          <p:nvPr/>
        </p:nvSpPr>
        <p:spPr>
          <a:xfrm>
            <a:off x="8968267" y="5099976"/>
            <a:ext cx="278592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050" b="1" u="sng" dirty="0">
                <a:solidFill>
                  <a:srgbClr val="FF0000"/>
                </a:solidFill>
              </a:rPr>
              <a:t>Screen Editor</a:t>
            </a:r>
            <a:r>
              <a:rPr lang="ko-KR" altLang="en-US" sz="1050" b="1" u="sng" dirty="0">
                <a:solidFill>
                  <a:srgbClr val="FF0000"/>
                </a:solidFill>
              </a:rPr>
              <a:t>와 통합관제 </a:t>
            </a:r>
            <a:r>
              <a:rPr lang="ko-KR" altLang="en-US" sz="1050" b="1" u="sng" dirty="0" err="1">
                <a:solidFill>
                  <a:srgbClr val="FF0000"/>
                </a:solidFill>
              </a:rPr>
              <a:t>대쉬보드</a:t>
            </a:r>
            <a:r>
              <a:rPr lang="ko-KR" altLang="en-US" sz="1050" b="1" u="sng" dirty="0">
                <a:solidFill>
                  <a:srgbClr val="FF0000"/>
                </a:solidFill>
              </a:rPr>
              <a:t> 동일하게 구성</a:t>
            </a:r>
            <a:endParaRPr lang="en-US" altLang="ko-KR" sz="105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00277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D5E95-63A4-789D-A4EA-38F86DABF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9D60DC40-1D66-3939-8760-444DC13509A8}"/>
              </a:ext>
            </a:extLst>
          </p:cNvPr>
          <p:cNvSpPr/>
          <p:nvPr/>
        </p:nvSpPr>
        <p:spPr>
          <a:xfrm>
            <a:off x="2401456" y="1027522"/>
            <a:ext cx="6238430" cy="89501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/>
              <a:t>서버 및 자원현황</a:t>
            </a:r>
            <a:endParaRPr lang="en-US" altLang="ko-KR" sz="1050" dirty="0"/>
          </a:p>
          <a:p>
            <a:pPr algn="ctr"/>
            <a:endParaRPr lang="en-US" altLang="ko-KR" sz="1050" dirty="0"/>
          </a:p>
          <a:p>
            <a:pPr algn="ctr"/>
            <a:endParaRPr lang="en-US" altLang="ko-KR" sz="1050" dirty="0"/>
          </a:p>
          <a:p>
            <a:pPr algn="ctr"/>
            <a:endParaRPr lang="en-US" altLang="ko-KR" sz="1050" dirty="0"/>
          </a:p>
          <a:p>
            <a:pPr algn="ctr"/>
            <a:endParaRPr lang="ko-KR" altLang="en-US" sz="1050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E78A26AA-4280-0E2B-56C4-BCD66C048254}"/>
              </a:ext>
            </a:extLst>
          </p:cNvPr>
          <p:cNvSpPr/>
          <p:nvPr/>
        </p:nvSpPr>
        <p:spPr>
          <a:xfrm>
            <a:off x="726480" y="1990906"/>
            <a:ext cx="1589518" cy="383957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err="1"/>
              <a:t>메뉴트리</a:t>
            </a:r>
            <a:endParaRPr lang="en-US" altLang="ko-KR" sz="1050" b="1" dirty="0"/>
          </a:p>
          <a:p>
            <a:pPr algn="ctr"/>
            <a:endParaRPr lang="en-US" altLang="ko-KR" sz="900" dirty="0"/>
          </a:p>
          <a:p>
            <a:pPr marL="171450" indent="-171450">
              <a:buFont typeface="Wingdings" panose="05000000000000000000" pitchFamily="2" charset="2"/>
              <a:buChar char="l"/>
            </a:pPr>
            <a:r>
              <a:rPr lang="ko-KR" altLang="en-US" sz="900" dirty="0" err="1"/>
              <a:t>대쉬보드</a:t>
            </a:r>
            <a:endParaRPr lang="en-US" altLang="ko-KR" sz="900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altLang="ko-KR" sz="900" dirty="0"/>
              <a:t>DID </a:t>
            </a:r>
            <a:r>
              <a:rPr lang="ko-KR" altLang="en-US" sz="900" dirty="0"/>
              <a:t>배치도</a:t>
            </a:r>
            <a:endParaRPr lang="en-US" altLang="ko-KR" sz="900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altLang="ko-KR" sz="900" dirty="0"/>
              <a:t>DID </a:t>
            </a:r>
            <a:r>
              <a:rPr lang="ko-KR" altLang="en-US" sz="900" dirty="0"/>
              <a:t>리스트</a:t>
            </a:r>
            <a:endParaRPr lang="en-US" altLang="ko-KR" sz="900" dirty="0"/>
          </a:p>
          <a:p>
            <a:pPr marL="171450" indent="-171450">
              <a:buFont typeface="Wingdings" panose="05000000000000000000" pitchFamily="2" charset="2"/>
              <a:buChar char="l"/>
            </a:pPr>
            <a:endParaRPr lang="en-US" altLang="ko-KR" sz="900" dirty="0"/>
          </a:p>
          <a:p>
            <a:pPr marL="171450" indent="-171450">
              <a:buFont typeface="Wingdings" panose="05000000000000000000" pitchFamily="2" charset="2"/>
              <a:buChar char="l"/>
            </a:pPr>
            <a:r>
              <a:rPr lang="ko-KR" altLang="en-US" sz="900" dirty="0"/>
              <a:t>알람</a:t>
            </a:r>
            <a:endParaRPr lang="en-US" altLang="ko-KR" sz="900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ko-KR" altLang="en-US" sz="900" dirty="0"/>
              <a:t>실시간 </a:t>
            </a:r>
            <a:r>
              <a:rPr lang="ko-KR" altLang="en-US" sz="900" dirty="0" err="1"/>
              <a:t>알람창</a:t>
            </a:r>
            <a:endParaRPr lang="en-US" altLang="ko-KR" sz="900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ko-KR" altLang="en-US" sz="900" dirty="0" err="1"/>
              <a:t>알람검색</a:t>
            </a:r>
            <a:endParaRPr lang="en-US" altLang="ko-KR" sz="900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altLang="ko-KR" sz="900" dirty="0"/>
          </a:p>
          <a:p>
            <a:pPr marL="171450" indent="-171450">
              <a:buFont typeface="Wingdings" panose="05000000000000000000" pitchFamily="2" charset="2"/>
              <a:buChar char="l"/>
            </a:pPr>
            <a:r>
              <a:rPr lang="ko-KR" altLang="en-US" sz="900" dirty="0" err="1"/>
              <a:t>잭팟</a:t>
            </a:r>
            <a:endParaRPr lang="en-US" altLang="ko-KR" sz="900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altLang="ko-KR" sz="900" dirty="0"/>
              <a:t>Hit</a:t>
            </a:r>
            <a:r>
              <a:rPr lang="ko-KR" altLang="en-US" sz="900" dirty="0"/>
              <a:t>검색</a:t>
            </a:r>
            <a:endParaRPr lang="en-US" altLang="ko-KR" sz="900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ko-KR" altLang="en-US" sz="900" dirty="0"/>
              <a:t>실시간 </a:t>
            </a:r>
            <a:r>
              <a:rPr lang="ko-KR" altLang="en-US" sz="900" dirty="0" err="1"/>
              <a:t>잭팟누적금액</a:t>
            </a:r>
            <a:endParaRPr lang="en-US" altLang="ko-KR" sz="900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altLang="ko-KR" sz="900" dirty="0"/>
          </a:p>
          <a:p>
            <a:pPr marL="171450" indent="-171450">
              <a:buFont typeface="Wingdings" panose="05000000000000000000" pitchFamily="2" charset="2"/>
              <a:buChar char="l"/>
            </a:pPr>
            <a:r>
              <a:rPr lang="ko-KR" altLang="en-US" sz="900" dirty="0"/>
              <a:t>설정</a:t>
            </a:r>
            <a:endParaRPr lang="en-US" altLang="ko-KR" sz="900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altLang="ko-KR" sz="900" dirty="0" err="1"/>
              <a:t>eMAP</a:t>
            </a:r>
            <a:endParaRPr lang="en-US" altLang="ko-KR" sz="900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altLang="ko-KR" sz="900" dirty="0"/>
              <a:t>Icon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altLang="ko-KR" sz="900" dirty="0"/>
              <a:t>Alarm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altLang="ko-KR" sz="900" dirty="0"/>
              <a:t>DID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altLang="ko-KR" sz="900" dirty="0"/>
              <a:t>Jackpot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altLang="ko-KR" sz="900" dirty="0"/>
              <a:t>User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altLang="ko-KR" sz="900" dirty="0"/>
              <a:t>Game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altLang="ko-KR" sz="900" dirty="0"/>
              <a:t>Machine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altLang="ko-KR" sz="900" dirty="0"/>
              <a:t>Table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altLang="ko-KR" sz="900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ko-KR" altLang="en-US" sz="900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BFF1C125-4FEC-21BC-FB8E-B137D42E23D0}"/>
              </a:ext>
            </a:extLst>
          </p:cNvPr>
          <p:cNvSpPr/>
          <p:nvPr/>
        </p:nvSpPr>
        <p:spPr>
          <a:xfrm>
            <a:off x="2401456" y="1990905"/>
            <a:ext cx="4894890" cy="383957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err="1"/>
              <a:t>메뉴트리에</a:t>
            </a:r>
            <a:r>
              <a:rPr lang="ko-KR" altLang="en-US" sz="1050" dirty="0"/>
              <a:t> 의한 화면 표출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A79F56-D9B7-96CD-C7EB-372001593438}"/>
              </a:ext>
            </a:extLst>
          </p:cNvPr>
          <p:cNvSpPr txBox="1"/>
          <p:nvPr/>
        </p:nvSpPr>
        <p:spPr>
          <a:xfrm>
            <a:off x="1170774" y="110543"/>
            <a:ext cx="65114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/>
              <a:t>SYS-06</a:t>
            </a:r>
            <a:endParaRPr lang="ko-KR" altLang="en-US" sz="1100" b="1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8057BDD-1A79-16B9-67BD-AB7C68146B63}"/>
              </a:ext>
            </a:extLst>
          </p:cNvPr>
          <p:cNvSpPr/>
          <p:nvPr/>
        </p:nvSpPr>
        <p:spPr>
          <a:xfrm>
            <a:off x="726480" y="1027522"/>
            <a:ext cx="1589518" cy="89501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50" dirty="0"/>
              <a:t>Logo</a:t>
            </a:r>
          </a:p>
          <a:p>
            <a:r>
              <a:rPr lang="ko-KR" altLang="en-US" sz="1050" dirty="0"/>
              <a:t>로그인정보</a:t>
            </a:r>
            <a:endParaRPr lang="en-US" altLang="ko-KR" sz="1050" dirty="0"/>
          </a:p>
          <a:p>
            <a:r>
              <a:rPr lang="ko-KR" altLang="en-US" sz="1050" dirty="0"/>
              <a:t>현재시간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7B93D2-79FC-CE35-0D74-473001EAE65A}"/>
              </a:ext>
            </a:extLst>
          </p:cNvPr>
          <p:cNvSpPr txBox="1"/>
          <p:nvPr/>
        </p:nvSpPr>
        <p:spPr>
          <a:xfrm>
            <a:off x="1170774" y="418142"/>
            <a:ext cx="152958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/>
              <a:t>통합관제</a:t>
            </a:r>
            <a:r>
              <a:rPr lang="en-US" altLang="ko-KR" sz="1100" dirty="0"/>
              <a:t> main</a:t>
            </a:r>
            <a:r>
              <a:rPr lang="ko-KR" altLang="en-US" sz="1100" dirty="0"/>
              <a:t> </a:t>
            </a:r>
            <a:r>
              <a:rPr lang="en-US" altLang="ko-KR" sz="1100" dirty="0"/>
              <a:t>frame</a:t>
            </a:r>
            <a:endParaRPr lang="ko-KR" altLang="en-US" sz="1100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7510837-0A69-1867-4BF5-8D3C56B09800}"/>
              </a:ext>
            </a:extLst>
          </p:cNvPr>
          <p:cNvSpPr/>
          <p:nvPr/>
        </p:nvSpPr>
        <p:spPr>
          <a:xfrm>
            <a:off x="7381804" y="1990906"/>
            <a:ext cx="1258082" cy="191179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/>
              <a:t>실시간 </a:t>
            </a:r>
            <a:r>
              <a:rPr lang="ko-KR" altLang="en-US" sz="1050" dirty="0" err="1"/>
              <a:t>잭팟</a:t>
            </a:r>
            <a:r>
              <a:rPr lang="ko-KR" altLang="en-US" sz="1050" dirty="0"/>
              <a:t> </a:t>
            </a:r>
            <a:r>
              <a:rPr lang="en-US" altLang="ko-KR" sz="1050" dirty="0"/>
              <a:t>Hit Log</a:t>
            </a:r>
            <a:endParaRPr lang="ko-KR" altLang="en-US" sz="1050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3745920-8319-A979-226E-005E8B29E333}"/>
              </a:ext>
            </a:extLst>
          </p:cNvPr>
          <p:cNvSpPr/>
          <p:nvPr/>
        </p:nvSpPr>
        <p:spPr>
          <a:xfrm>
            <a:off x="7381804" y="3971064"/>
            <a:ext cx="1258082" cy="185941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dirty="0"/>
              <a:t>DID </a:t>
            </a:r>
            <a:r>
              <a:rPr lang="ko-KR" altLang="en-US" sz="1050" dirty="0"/>
              <a:t>이상탐지 </a:t>
            </a:r>
            <a:r>
              <a:rPr lang="en-US" altLang="ko-KR" sz="1050" dirty="0"/>
              <a:t>Log</a:t>
            </a:r>
            <a:endParaRPr lang="ko-KR" altLang="en-US" sz="1050" dirty="0"/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10933A53-AEC2-1568-E79A-36EBE78E81F6}"/>
              </a:ext>
            </a:extLst>
          </p:cNvPr>
          <p:cNvSpPr/>
          <p:nvPr/>
        </p:nvSpPr>
        <p:spPr>
          <a:xfrm>
            <a:off x="2506767" y="1337683"/>
            <a:ext cx="1014101" cy="51675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</a:rPr>
              <a:t>CPU</a:t>
            </a:r>
          </a:p>
          <a:p>
            <a:r>
              <a:rPr lang="ko-KR" altLang="en-US" sz="900" dirty="0">
                <a:solidFill>
                  <a:schemeClr val="tx1"/>
                </a:solidFill>
              </a:rPr>
              <a:t>메모리</a:t>
            </a:r>
            <a:endParaRPr lang="en-US" altLang="ko-KR" sz="900" dirty="0">
              <a:solidFill>
                <a:schemeClr val="tx1"/>
              </a:solidFill>
            </a:endParaRPr>
          </a:p>
          <a:p>
            <a:r>
              <a:rPr lang="ko-KR" altLang="en-US" sz="900" dirty="0">
                <a:solidFill>
                  <a:schemeClr val="tx1"/>
                </a:solidFill>
              </a:rPr>
              <a:t>접속자수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0F23C5F8-A16E-8CE5-FCB1-B12A67FE1CB6}"/>
              </a:ext>
            </a:extLst>
          </p:cNvPr>
          <p:cNvSpPr/>
          <p:nvPr/>
        </p:nvSpPr>
        <p:spPr>
          <a:xfrm>
            <a:off x="4164565" y="1337683"/>
            <a:ext cx="1014101" cy="51675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>
                <a:solidFill>
                  <a:schemeClr val="tx1"/>
                </a:solidFill>
              </a:rPr>
              <a:t>접속자수 통계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954DB18F-4F0F-07F6-D71D-02928D4C731D}"/>
              </a:ext>
            </a:extLst>
          </p:cNvPr>
          <p:cNvSpPr/>
          <p:nvPr/>
        </p:nvSpPr>
        <p:spPr>
          <a:xfrm>
            <a:off x="5283977" y="1337683"/>
            <a:ext cx="1014101" cy="51675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</a:rPr>
              <a:t>DID </a:t>
            </a:r>
            <a:r>
              <a:rPr lang="ko-KR" altLang="en-US" sz="900" dirty="0">
                <a:solidFill>
                  <a:schemeClr val="tx1"/>
                </a:solidFill>
              </a:rPr>
              <a:t>알람 통계</a:t>
            </a: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4CE8A246-B7CE-F141-47E1-F311887E231A}"/>
              </a:ext>
            </a:extLst>
          </p:cNvPr>
          <p:cNvSpPr/>
          <p:nvPr/>
        </p:nvSpPr>
        <p:spPr>
          <a:xfrm>
            <a:off x="6383536" y="1337683"/>
            <a:ext cx="1014101" cy="51675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900" dirty="0">
                <a:solidFill>
                  <a:schemeClr val="tx1"/>
                </a:solidFill>
              </a:rPr>
              <a:t>HIT</a:t>
            </a:r>
            <a:r>
              <a:rPr lang="ko-KR" altLang="en-US" sz="900" dirty="0">
                <a:solidFill>
                  <a:schemeClr val="tx1"/>
                </a:solidFill>
              </a:rPr>
              <a:t> 통계</a:t>
            </a: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0E89CC18-5C01-917E-286F-29D8775E14BF}"/>
              </a:ext>
            </a:extLst>
          </p:cNvPr>
          <p:cNvSpPr/>
          <p:nvPr/>
        </p:nvSpPr>
        <p:spPr>
          <a:xfrm>
            <a:off x="7483095" y="1337683"/>
            <a:ext cx="1014101" cy="51675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 err="1">
                <a:solidFill>
                  <a:schemeClr val="tx1"/>
                </a:solidFill>
              </a:rPr>
              <a:t>잭팟</a:t>
            </a:r>
            <a:r>
              <a:rPr lang="ko-KR" altLang="en-US" sz="900" dirty="0">
                <a:solidFill>
                  <a:schemeClr val="tx1"/>
                </a:solidFill>
              </a:rPr>
              <a:t> 누적금액</a:t>
            </a: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B50B79A1-7771-8A0A-9286-36E568D07D7A}"/>
              </a:ext>
            </a:extLst>
          </p:cNvPr>
          <p:cNvSpPr/>
          <p:nvPr/>
        </p:nvSpPr>
        <p:spPr>
          <a:xfrm>
            <a:off x="9434557" y="1027521"/>
            <a:ext cx="1965533" cy="34407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그래프 표시 영역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3DF6B66-8786-BFC0-E640-BF24A934651B}"/>
              </a:ext>
            </a:extLst>
          </p:cNvPr>
          <p:cNvSpPr txBox="1"/>
          <p:nvPr/>
        </p:nvSpPr>
        <p:spPr>
          <a:xfrm>
            <a:off x="8903498" y="5576561"/>
            <a:ext cx="278592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050" b="1" u="sng" dirty="0">
                <a:solidFill>
                  <a:srgbClr val="FF0000"/>
                </a:solidFill>
                <a:hlinkClick r:id="rId2"/>
              </a:rPr>
              <a:t>https://ServerIP:</a:t>
            </a:r>
            <a:r>
              <a:rPr lang="en-US" altLang="ko-KR" sz="1050" b="1" u="sng" dirty="0">
                <a:solidFill>
                  <a:srgbClr val="FF0000"/>
                </a:solidFill>
              </a:rPr>
              <a:t>9091</a:t>
            </a:r>
            <a:r>
              <a:rPr lang="ko-KR" altLang="en-US" sz="1050" b="1" u="sng" dirty="0">
                <a:solidFill>
                  <a:srgbClr val="FF0000"/>
                </a:solidFill>
              </a:rPr>
              <a:t> 같이 구동됨</a:t>
            </a:r>
            <a:r>
              <a:rPr lang="en-US" altLang="ko-KR" sz="1050" b="1" u="sng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A997637-973E-D49F-9D5F-3E3A3B06A728}"/>
              </a:ext>
            </a:extLst>
          </p:cNvPr>
          <p:cNvSpPr txBox="1"/>
          <p:nvPr/>
        </p:nvSpPr>
        <p:spPr>
          <a:xfrm>
            <a:off x="9145219" y="1453639"/>
            <a:ext cx="254420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ko-KR" altLang="en-US" sz="1000" dirty="0"/>
              <a:t>접속자수</a:t>
            </a:r>
            <a:endParaRPr lang="en-US" altLang="ko-KR" sz="1000" dirty="0"/>
          </a:p>
          <a:p>
            <a:pPr marL="628650" lvl="1" indent="-171450">
              <a:buFont typeface="Wingdings" panose="05000000000000000000" pitchFamily="2" charset="2"/>
              <a:buChar char="ü"/>
            </a:pPr>
            <a:r>
              <a:rPr lang="ko-KR" altLang="en-US" sz="1000" dirty="0"/>
              <a:t>현재 접속중인 사용자 수</a:t>
            </a:r>
            <a:endParaRPr lang="en-US" altLang="ko-KR" sz="1000" dirty="0"/>
          </a:p>
          <a:p>
            <a:pPr marL="628650" lvl="1" indent="-171450">
              <a:buFont typeface="Wingdings" panose="05000000000000000000" pitchFamily="2" charset="2"/>
              <a:buChar char="ü"/>
            </a:pPr>
            <a:r>
              <a:rPr lang="en-US" altLang="ko-KR" sz="1000" dirty="0"/>
              <a:t>Screen Client </a:t>
            </a:r>
            <a:r>
              <a:rPr lang="ko-KR" altLang="en-US" sz="1000" dirty="0"/>
              <a:t>수</a:t>
            </a:r>
            <a:endParaRPr lang="en-US" altLang="ko-KR" sz="1000" dirty="0"/>
          </a:p>
          <a:p>
            <a:pPr marL="628650" lvl="1" indent="-171450">
              <a:buFont typeface="Wingdings" panose="05000000000000000000" pitchFamily="2" charset="2"/>
              <a:buChar char="ü"/>
            </a:pPr>
            <a:r>
              <a:rPr lang="ko-KR" altLang="en-US" sz="1000" dirty="0"/>
              <a:t>테이블게임 </a:t>
            </a:r>
            <a:r>
              <a:rPr lang="en-US" altLang="ko-KR" sz="1000" dirty="0"/>
              <a:t>DID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altLang="ko-KR" sz="1000" dirty="0"/>
              <a:t>DID </a:t>
            </a:r>
            <a:r>
              <a:rPr lang="ko-KR" altLang="en-US" sz="1000" dirty="0"/>
              <a:t>알람 통계</a:t>
            </a:r>
            <a:r>
              <a:rPr lang="en-US" altLang="ko-KR" sz="1000" dirty="0"/>
              <a:t>(</a:t>
            </a:r>
            <a:r>
              <a:rPr lang="ko-KR" altLang="en-US" sz="1000" dirty="0"/>
              <a:t>일</a:t>
            </a:r>
            <a:r>
              <a:rPr lang="en-US" altLang="ko-KR" sz="1000" dirty="0"/>
              <a:t>, </a:t>
            </a:r>
            <a:r>
              <a:rPr lang="ko-KR" altLang="en-US" sz="1000" dirty="0"/>
              <a:t>주</a:t>
            </a:r>
            <a:r>
              <a:rPr lang="en-US" altLang="ko-KR" sz="1000" dirty="0"/>
              <a:t>,</a:t>
            </a:r>
            <a:r>
              <a:rPr lang="ko-KR" altLang="en-US" sz="1000" dirty="0"/>
              <a:t>월</a:t>
            </a:r>
            <a:r>
              <a:rPr lang="en-US" altLang="ko-KR" sz="1000" dirty="0"/>
              <a:t>)</a:t>
            </a:r>
          </a:p>
          <a:p>
            <a:pPr marL="628650" lvl="1" indent="-171450">
              <a:buFont typeface="Wingdings" panose="05000000000000000000" pitchFamily="2" charset="2"/>
              <a:buChar char="ü"/>
            </a:pPr>
            <a:r>
              <a:rPr lang="en-US" altLang="ko-KR" sz="1000" dirty="0"/>
              <a:t>DID</a:t>
            </a:r>
            <a:r>
              <a:rPr lang="ko-KR" altLang="en-US" sz="1000" dirty="0"/>
              <a:t>들에 대한 등록된 </a:t>
            </a:r>
            <a:r>
              <a:rPr lang="en-US" altLang="ko-KR" sz="1000" dirty="0"/>
              <a:t>DID</a:t>
            </a:r>
            <a:r>
              <a:rPr lang="ko-KR" altLang="en-US" sz="1000" dirty="0"/>
              <a:t>수 </a:t>
            </a:r>
            <a:endParaRPr lang="en-US" altLang="ko-KR" sz="1000" dirty="0"/>
          </a:p>
          <a:p>
            <a:pPr marL="628650" lvl="1" indent="-171450">
              <a:buFont typeface="Wingdings" panose="05000000000000000000" pitchFamily="2" charset="2"/>
              <a:buChar char="ü"/>
            </a:pPr>
            <a:r>
              <a:rPr lang="ko-KR" altLang="en-US" sz="1000" dirty="0"/>
              <a:t>접속장애</a:t>
            </a:r>
            <a:r>
              <a:rPr lang="en-US" altLang="ko-KR" sz="1000" dirty="0"/>
              <a:t>(</a:t>
            </a:r>
            <a:r>
              <a:rPr lang="ko-KR" altLang="en-US" sz="1000" dirty="0"/>
              <a:t>세션연결 없음</a:t>
            </a:r>
            <a:r>
              <a:rPr lang="en-US" altLang="ko-KR" sz="1000" dirty="0"/>
              <a:t>)</a:t>
            </a:r>
          </a:p>
          <a:p>
            <a:pPr marL="628650" lvl="1" indent="-171450">
              <a:buFont typeface="Wingdings" panose="05000000000000000000" pitchFamily="2" charset="2"/>
              <a:buChar char="ü"/>
            </a:pPr>
            <a:r>
              <a:rPr lang="ko-KR" altLang="en-US" sz="1000" dirty="0"/>
              <a:t>동작오류</a:t>
            </a:r>
            <a:r>
              <a:rPr lang="en-US" altLang="ko-KR" sz="1000" dirty="0"/>
              <a:t>(</a:t>
            </a:r>
            <a:r>
              <a:rPr lang="ko-KR" altLang="en-US" sz="1000" dirty="0"/>
              <a:t>접속은 되었으나</a:t>
            </a:r>
            <a:r>
              <a:rPr lang="en-US" altLang="ko-KR" sz="1000" dirty="0"/>
              <a:t>, </a:t>
            </a:r>
            <a:r>
              <a:rPr lang="ko-KR" altLang="en-US" sz="1000" dirty="0"/>
              <a:t>미디어설정오류에 의해 동작불량</a:t>
            </a:r>
            <a:r>
              <a:rPr lang="en-US" altLang="ko-KR" sz="1000" dirty="0"/>
              <a:t>)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altLang="ko-KR" sz="1000" dirty="0"/>
              <a:t>Hit</a:t>
            </a:r>
            <a:r>
              <a:rPr lang="ko-KR" altLang="en-US" sz="1000" dirty="0"/>
              <a:t>통계 </a:t>
            </a:r>
            <a:r>
              <a:rPr lang="en-US" altLang="ko-KR" sz="1000" dirty="0"/>
              <a:t>: Hit</a:t>
            </a:r>
            <a:r>
              <a:rPr lang="ko-KR" altLang="en-US" sz="1000" dirty="0"/>
              <a:t>가 발생한 통계</a:t>
            </a:r>
            <a:r>
              <a:rPr lang="en-US" altLang="ko-KR" sz="1000" dirty="0"/>
              <a:t>(</a:t>
            </a:r>
            <a:r>
              <a:rPr lang="ko-KR" altLang="en-US" sz="1000" dirty="0"/>
              <a:t>일</a:t>
            </a:r>
            <a:r>
              <a:rPr lang="en-US" altLang="ko-KR" sz="1000" dirty="0"/>
              <a:t>,</a:t>
            </a:r>
            <a:r>
              <a:rPr lang="ko-KR" altLang="en-US" sz="1000" dirty="0"/>
              <a:t>주</a:t>
            </a:r>
            <a:r>
              <a:rPr lang="en-US" altLang="ko-KR" sz="1000" dirty="0"/>
              <a:t>,</a:t>
            </a:r>
            <a:r>
              <a:rPr lang="ko-KR" altLang="en-US" sz="1000" dirty="0"/>
              <a:t>월</a:t>
            </a:r>
            <a:r>
              <a:rPr lang="en-US" altLang="ko-KR" sz="1000" dirty="0"/>
              <a:t>,</a:t>
            </a:r>
            <a:r>
              <a:rPr lang="ko-KR" altLang="en-US" sz="1000" dirty="0"/>
              <a:t>년</a:t>
            </a:r>
            <a:r>
              <a:rPr lang="en-US" altLang="ko-KR" sz="1000" dirty="0"/>
              <a:t>)</a:t>
            </a:r>
          </a:p>
          <a:p>
            <a:pPr marL="628650" lvl="1" indent="-171450">
              <a:buFont typeface="Wingdings" panose="05000000000000000000" pitchFamily="2" charset="2"/>
              <a:buChar char="ü"/>
            </a:pPr>
            <a:r>
              <a:rPr lang="en-US" altLang="ko-KR" sz="1000" dirty="0"/>
              <a:t>Mini</a:t>
            </a:r>
          </a:p>
          <a:p>
            <a:pPr marL="628650" lvl="1" indent="-171450">
              <a:buFont typeface="Wingdings" panose="05000000000000000000" pitchFamily="2" charset="2"/>
              <a:buChar char="ü"/>
            </a:pPr>
            <a:r>
              <a:rPr lang="en-US" altLang="ko-KR" sz="1000" dirty="0"/>
              <a:t>Minor</a:t>
            </a:r>
          </a:p>
          <a:p>
            <a:pPr marL="628650" lvl="1" indent="-171450">
              <a:buFont typeface="Wingdings" panose="05000000000000000000" pitchFamily="2" charset="2"/>
              <a:buChar char="ü"/>
            </a:pPr>
            <a:r>
              <a:rPr lang="en-US" altLang="ko-KR" sz="1000" dirty="0"/>
              <a:t>Major</a:t>
            </a:r>
          </a:p>
          <a:p>
            <a:pPr marL="628650" lvl="1" indent="-171450">
              <a:buFont typeface="Wingdings" panose="05000000000000000000" pitchFamily="2" charset="2"/>
              <a:buChar char="ü"/>
            </a:pPr>
            <a:r>
              <a:rPr lang="en-US" altLang="ko-KR" sz="1000" dirty="0"/>
              <a:t>Grand</a:t>
            </a:r>
          </a:p>
          <a:p>
            <a:pPr marL="628650" lvl="1" indent="-171450">
              <a:buFont typeface="Wingdings" panose="05000000000000000000" pitchFamily="2" charset="2"/>
              <a:buChar char="ü"/>
            </a:pPr>
            <a:r>
              <a:rPr lang="en-US" altLang="ko-KR" sz="1000" dirty="0"/>
              <a:t>Mega</a:t>
            </a:r>
          </a:p>
          <a:p>
            <a:pPr marL="628650" lvl="1" indent="-171450">
              <a:buFont typeface="Wingdings" panose="05000000000000000000" pitchFamily="2" charset="2"/>
              <a:buChar char="ü"/>
            </a:pPr>
            <a:endParaRPr lang="en-US" altLang="ko-KR" sz="1000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ko-KR" altLang="en-US" sz="1000" dirty="0"/>
              <a:t>누적통계 </a:t>
            </a:r>
            <a:r>
              <a:rPr lang="en-US" altLang="ko-KR" sz="1000" dirty="0"/>
              <a:t>: </a:t>
            </a:r>
            <a:r>
              <a:rPr lang="ko-KR" altLang="en-US" sz="1000" dirty="0"/>
              <a:t>실시간 누적금액</a:t>
            </a:r>
            <a:endParaRPr lang="en-US" altLang="ko-KR" sz="1000" dirty="0"/>
          </a:p>
          <a:p>
            <a:pPr marL="628650" lvl="1" indent="-171450">
              <a:buFont typeface="Wingdings" panose="05000000000000000000" pitchFamily="2" charset="2"/>
              <a:buChar char="ü"/>
            </a:pPr>
            <a:r>
              <a:rPr lang="en-US" altLang="ko-KR" sz="1000" dirty="0"/>
              <a:t>Mini</a:t>
            </a:r>
          </a:p>
          <a:p>
            <a:pPr marL="628650" lvl="1" indent="-171450">
              <a:buFont typeface="Wingdings" panose="05000000000000000000" pitchFamily="2" charset="2"/>
              <a:buChar char="ü"/>
            </a:pPr>
            <a:r>
              <a:rPr lang="en-US" altLang="ko-KR" sz="1000" dirty="0"/>
              <a:t>Minor</a:t>
            </a:r>
          </a:p>
          <a:p>
            <a:pPr marL="628650" lvl="1" indent="-171450">
              <a:buFont typeface="Wingdings" panose="05000000000000000000" pitchFamily="2" charset="2"/>
              <a:buChar char="ü"/>
            </a:pPr>
            <a:r>
              <a:rPr lang="en-US" altLang="ko-KR" sz="1000" dirty="0"/>
              <a:t>Major</a:t>
            </a:r>
          </a:p>
          <a:p>
            <a:pPr marL="628650" lvl="1" indent="-171450">
              <a:buFont typeface="Wingdings" panose="05000000000000000000" pitchFamily="2" charset="2"/>
              <a:buChar char="ü"/>
            </a:pPr>
            <a:r>
              <a:rPr lang="en-US" altLang="ko-KR" sz="1000" dirty="0"/>
              <a:t>Grand</a:t>
            </a:r>
          </a:p>
          <a:p>
            <a:pPr marL="628650" lvl="1" indent="-171450">
              <a:buFont typeface="Wingdings" panose="05000000000000000000" pitchFamily="2" charset="2"/>
              <a:buChar char="ü"/>
            </a:pPr>
            <a:r>
              <a:rPr lang="en-US" altLang="ko-KR" sz="1000" dirty="0"/>
              <a:t>Mega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9917350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819</TotalTime>
  <Words>1421</Words>
  <Application>Microsoft Office PowerPoint</Application>
  <PresentationFormat>와이드스크린</PresentationFormat>
  <Paragraphs>353</Paragraphs>
  <Slides>12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6" baseType="lpstr">
      <vt:lpstr>맑은 고딕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mk han</dc:creator>
  <cp:lastModifiedBy>mk han</cp:lastModifiedBy>
  <cp:revision>17</cp:revision>
  <dcterms:created xsi:type="dcterms:W3CDTF">2025-12-22T09:23:32Z</dcterms:created>
  <dcterms:modified xsi:type="dcterms:W3CDTF">2026-01-28T04:03:04Z</dcterms:modified>
</cp:coreProperties>
</file>