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59" r:id="rId6"/>
    <p:sldId id="276" r:id="rId7"/>
    <p:sldId id="277" r:id="rId8"/>
    <p:sldId id="269" r:id="rId9"/>
    <p:sldId id="262" r:id="rId10"/>
    <p:sldId id="260" r:id="rId11"/>
    <p:sldId id="268" r:id="rId12"/>
    <p:sldId id="273" r:id="rId13"/>
    <p:sldId id="261" r:id="rId14"/>
    <p:sldId id="274" r:id="rId15"/>
    <p:sldId id="264" r:id="rId16"/>
    <p:sldId id="275" r:id="rId17"/>
    <p:sldId id="271" r:id="rId18"/>
    <p:sldId id="272" r:id="rId19"/>
    <p:sldId id="280" r:id="rId20"/>
    <p:sldId id="278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Work\2025\12%20&#50689;&#50629;&#51109;%20DID&#44288;&#47532;%20&#54532;&#47196;&#44536;&#47016;%20&#48143;%20&#50868;&#50689;%20&#54532;&#47196;&#44536;&#47016;%20&#49888;&#44508;&#51228;&#51089;%20&#54028;&#46972;&#45796;&#51060;&#49828;\&#44204;&#51201;\&#44204;&#51201;&#49436;_&#51117;&#54047;%20DID&#53685;&#54633;&#44288;&#47532;%20&#49884;&#49828;&#53596;%20&#44060;&#48156;%2020250729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yWork\2025\12%20&#50689;&#50629;&#51109;%20DID&#44288;&#47532;%20&#54532;&#47196;&#44536;&#47016;%20&#48143;%20&#50868;&#50689;%20&#54532;&#47196;&#44536;&#47016;%20&#49888;&#44508;&#51228;&#51089;%20&#54028;&#46972;&#45796;&#51060;&#49828;\&#44204;&#51201;\&#44204;&#51201;&#49436;_&#51117;&#54047;%20DID&#53685;&#54633;&#44288;&#47532;%20&#49884;&#49828;&#53596;%20&#44060;&#48156;%2020250729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b="1" dirty="0"/>
              <a:t>인력현황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D99-40EC-B5EF-F8CE7040FC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D99-40EC-B5EF-F8CE7040FC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D99-40EC-B5EF-F8CE7040FC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D99-40EC-B5EF-F8CE7040FCA6}"/>
              </c:ext>
            </c:extLst>
          </c:dPt>
          <c:dLbls>
            <c:dLbl>
              <c:idx val="0"/>
              <c:layout>
                <c:manualLayout>
                  <c:x val="-5.6492344706911737E-2"/>
                  <c:y val="0.1487109944590259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99-40EC-B5EF-F8CE7040FCA6}"/>
                </c:ext>
              </c:extLst>
            </c:dLbl>
            <c:dLbl>
              <c:idx val="1"/>
              <c:layout>
                <c:manualLayout>
                  <c:x val="-0.13368503937007875"/>
                  <c:y val="4.311242344706907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99-40EC-B5EF-F8CE7040FCA6}"/>
                </c:ext>
              </c:extLst>
            </c:dLbl>
            <c:dLbl>
              <c:idx val="2"/>
              <c:layout>
                <c:manualLayout>
                  <c:x val="-0.13857655293088364"/>
                  <c:y val="-0.163641367745698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99-40EC-B5EF-F8CE7040FC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Sheet1!$A$3:$A$6</c:f>
              <c:strCache>
                <c:ptCount val="4"/>
                <c:pt idx="0">
                  <c:v>경영</c:v>
                </c:pt>
                <c:pt idx="1">
                  <c:v>영업/관리</c:v>
                </c:pt>
                <c:pt idx="2">
                  <c:v>기술</c:v>
                </c:pt>
                <c:pt idx="3">
                  <c:v>연구개발</c:v>
                </c:pt>
              </c:strCache>
            </c:strRef>
          </c:cat>
          <c:val>
            <c:numRef>
              <c:f>Sheet1!$B$3:$B$6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99-40EC-B5EF-F8CE7040FC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b="1" dirty="0"/>
              <a:t>매출현황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Sheet1!$A$27:$A$30</c:f>
              <c:strCache>
                <c:ptCount val="4"/>
                <c:pt idx="0">
                  <c:v>2022년</c:v>
                </c:pt>
                <c:pt idx="1">
                  <c:v>2023년</c:v>
                </c:pt>
                <c:pt idx="2">
                  <c:v>2024년</c:v>
                </c:pt>
                <c:pt idx="3">
                  <c:v>2025년</c:v>
                </c:pt>
              </c:strCache>
            </c:strRef>
          </c:cat>
          <c:val>
            <c:numRef>
              <c:f>Sheet1!$B$27:$B$30</c:f>
              <c:numCache>
                <c:formatCode>_("₩"* #,##0_);_("₩"* \(#,##0\);_("₩"* "-"_);_(@_)</c:formatCode>
                <c:ptCount val="4"/>
                <c:pt idx="0">
                  <c:v>2993</c:v>
                </c:pt>
                <c:pt idx="1">
                  <c:v>2727</c:v>
                </c:pt>
                <c:pt idx="2">
                  <c:v>2005</c:v>
                </c:pt>
                <c:pt idx="3">
                  <c:v>2700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A-4461-9C91-D80FED07DF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5007568"/>
        <c:axId val="1525007088"/>
      </c:barChart>
      <c:catAx>
        <c:axId val="152500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25007088"/>
        <c:crosses val="autoZero"/>
        <c:auto val="1"/>
        <c:lblAlgn val="ctr"/>
        <c:lblOffset val="100"/>
        <c:noMultiLvlLbl val="0"/>
      </c:catAx>
      <c:valAx>
        <c:axId val="152500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₩&quot;* #,##0_);_(&quot;₩&quot;* \(#,##0\);_(&quot;₩&quot;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52500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094F04-CE5E-D05E-59A6-4359B5D03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CB1D8D3-A10D-C363-0093-17BAE2CB9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F1D85F-1BB9-4701-EF2C-73D9BB738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50423E-D616-6D2C-F508-A3495F464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1E3331-DA09-C898-7B3B-D4548C36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83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614F2B-7FF8-018F-F093-2E93DDFA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2EAF27-CAB7-99E0-375F-437957F95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A2864A4-3665-A37C-797E-DB8871F3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9E57BE-345F-C1D2-E81A-B1EA5F74D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51F4AD-0947-4A8C-F699-E07907D36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20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73219E-9F3D-0DCF-C19F-2F9CA209B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3F66FDA-CA21-348F-240D-123ADC8BE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D9E367-EA3A-373E-C818-F855EDA46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ECC4509-116D-3F1E-8A64-59A2EE604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6AB13E-6EE6-D3DC-F99E-273AFC275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9860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C545CB-D642-5C31-9847-E95DC492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ECD7C56-AB6F-6AA7-5DBE-8F64A5D33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766AA0B-BAC5-6BD5-4F97-24A1BBFDD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23C4FB-40BB-3909-397C-E2DB474D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F1D7585-591D-6BC2-8FE4-459B10A06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969945-5612-82CB-BCAD-D75188F5C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1105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C82031-2546-0E34-85EF-81D2F94E6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C05960-2FD7-5B3F-9A94-BABD8E390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555B528-7073-84F3-46CF-54AF2F1DC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03E26B1-D081-CE98-1FA0-9048D5A6D7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10E954D-F573-79E8-7D21-E5BC7B6C9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228C84-77BE-CDAE-AC33-87190E3C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61CF1C2-77A5-6D00-91D4-461072790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5AF7A5F-1533-1192-7677-71869C2C6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38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C686DB2-8FC3-F659-A0CE-4BBA26F50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E298EE8-F402-69F5-6BDB-BC53DFE1E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35DC333-936E-BC16-5B00-A3C77C2D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8ECE203-9C53-CDA3-2DC5-0EE676A1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775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C3BBAB7-0CB2-F0B0-95F4-742B42784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35D427F-4EF1-0E7E-F697-C2B1ABD49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AEDC5B4-DEFE-4B94-8D75-1B1133E6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048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BC66D9-628D-4CDE-4791-B2A95EF08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34CFB8-4424-6B1E-A3E2-EBC8D2CA7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2E70A64-E7AF-201E-9BCF-33BC87576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3D49D86-1A7B-9CFC-1C8E-681ABE810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F9E38C-1CC9-CF3B-42D9-D2B2D8F1A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42E0EB3-4B75-051D-C7FB-5E4AB071F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00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8691D2-A95C-633B-BAAF-E123AADCC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C6011F1-48BE-B97E-0553-A3346FF654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EB9A8A-5484-6ECC-7E66-C1B09BD16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D9FEEF6-2BDE-5646-66A5-7D66DD4FA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0C9021-09F5-9ECA-ADA1-FC1B738B3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1F9E662-9EE6-D506-775C-D715F475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2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7A5BE0-67D4-FA93-26DD-D9B6C913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CFFAEDF-F2B4-C2A2-7361-FA4BA47839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2B149D2-F8D4-0A67-8DBF-F507CCDBC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234DE0C-FCBB-3430-3655-3DB2B621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5AB444-C32C-5BBE-BA36-0F635117C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88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41DC386-F4C3-7FEC-FE5C-55C347853C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5443024-A29E-AC98-739E-331550AC5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212A88-6DA1-CFF0-EAF4-E0E5943E0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4A980E-56D8-5137-00EA-1CD94679A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6DD1C5-3AD1-CE3D-16AE-7FA016481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049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2D5B3AC-086C-6594-CDBE-549D7F53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899A0A-7B59-B55B-48D8-33A1CB04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1AE105-7E55-56D8-76E3-76A9245823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972E8A-D51A-4580-8D8B-B67BFE0CB6CB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1A993C-556D-A6EA-76E3-C52CC4AB5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1F193D-7155-D3F5-984A-E3E343E065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22D582-977D-4182-A3EB-6FD3517D262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2295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2.xml"/><Relationship Id="rId7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36DA76-2BA8-D21E-D121-CAE7ACDDBA07}"/>
              </a:ext>
            </a:extLst>
          </p:cNvPr>
          <p:cNvSpPr txBox="1"/>
          <p:nvPr/>
        </p:nvSpPr>
        <p:spPr>
          <a:xfrm>
            <a:off x="3657241" y="1563203"/>
            <a:ext cx="44085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DID</a:t>
            </a:r>
            <a:r>
              <a:rPr lang="ko-KR" altLang="en-US" sz="2800" b="1" dirty="0"/>
              <a:t> 통합관제 시스템 개발</a:t>
            </a:r>
            <a:endParaRPr lang="en-US" altLang="ko-KR" sz="2800" b="1" dirty="0"/>
          </a:p>
          <a:p>
            <a:pPr algn="ctr"/>
            <a:r>
              <a:rPr lang="en-US" altLang="ko-KR" sz="2800" b="1" dirty="0"/>
              <a:t>[</a:t>
            </a:r>
            <a:r>
              <a:rPr lang="ko-KR" altLang="en-US" sz="2800" b="1" dirty="0"/>
              <a:t>중간보고</a:t>
            </a:r>
            <a:r>
              <a:rPr lang="en-US" altLang="ko-KR" sz="2800" b="1" dirty="0"/>
              <a:t>]</a:t>
            </a:r>
            <a:endParaRPr lang="ko-KR" altLang="en-US" sz="2800" b="1" dirty="0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4DCC72D-6C52-A902-0489-BC8B9705E4F6}"/>
              </a:ext>
            </a:extLst>
          </p:cNvPr>
          <p:cNvCxnSpPr/>
          <p:nvPr/>
        </p:nvCxnSpPr>
        <p:spPr>
          <a:xfrm>
            <a:off x="2178297" y="2517310"/>
            <a:ext cx="7366475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CA2632D-0A44-1A4F-1BD5-D7AA7F5009C9}"/>
              </a:ext>
            </a:extLst>
          </p:cNvPr>
          <p:cNvSpPr txBox="1"/>
          <p:nvPr/>
        </p:nvSpPr>
        <p:spPr>
          <a:xfrm>
            <a:off x="4622614" y="3863304"/>
            <a:ext cx="2477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2026. 02</a:t>
            </a:r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D23120-B50B-8020-1296-092F03A3B639}"/>
              </a:ext>
            </a:extLst>
          </p:cNvPr>
          <p:cNvSpPr txBox="1"/>
          <p:nvPr/>
        </p:nvSpPr>
        <p:spPr>
          <a:xfrm>
            <a:off x="5256237" y="551893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㈜큐센텍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6CE876-9920-0219-BFF2-AB10B428D52A}"/>
              </a:ext>
            </a:extLst>
          </p:cNvPr>
          <p:cNvSpPr txBox="1"/>
          <p:nvPr/>
        </p:nvSpPr>
        <p:spPr>
          <a:xfrm>
            <a:off x="2178297" y="4691120"/>
            <a:ext cx="736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ko-KR" altLang="en-US" b="1" dirty="0"/>
              <a:t>개발기간 </a:t>
            </a:r>
            <a:r>
              <a:rPr lang="en-US" altLang="ko-KR" b="1" dirty="0"/>
              <a:t>: 2025</a:t>
            </a:r>
            <a:r>
              <a:rPr lang="ko-KR" altLang="en-US" b="1" dirty="0"/>
              <a:t>년 </a:t>
            </a:r>
            <a:r>
              <a:rPr lang="en-US" altLang="ko-KR" b="1" dirty="0"/>
              <a:t>11</a:t>
            </a:r>
            <a:r>
              <a:rPr lang="ko-KR" altLang="en-US" b="1" dirty="0"/>
              <a:t>월 </a:t>
            </a:r>
            <a:r>
              <a:rPr lang="en-US" altLang="ko-KR" b="1" dirty="0"/>
              <a:t>17</a:t>
            </a:r>
            <a:r>
              <a:rPr lang="ko-KR" altLang="en-US" b="1" dirty="0"/>
              <a:t>일 </a:t>
            </a:r>
            <a:r>
              <a:rPr lang="en-US" altLang="ko-KR" b="1" dirty="0"/>
              <a:t>~ 2026</a:t>
            </a:r>
            <a:r>
              <a:rPr lang="ko-KR" altLang="en-US" b="1" dirty="0"/>
              <a:t>년 </a:t>
            </a:r>
            <a:r>
              <a:rPr lang="en-US" altLang="ko-KR" b="1" dirty="0"/>
              <a:t>4</a:t>
            </a:r>
            <a:r>
              <a:rPr lang="ko-KR" altLang="en-US" b="1" dirty="0"/>
              <a:t>월 </a:t>
            </a:r>
            <a:r>
              <a:rPr lang="en-US" altLang="ko-KR" b="1" dirty="0"/>
              <a:t>30</a:t>
            </a:r>
            <a:r>
              <a:rPr lang="ko-KR" altLang="en-US" b="1" dirty="0"/>
              <a:t>일</a:t>
            </a:r>
          </a:p>
        </p:txBody>
      </p:sp>
      <p:pic>
        <p:nvPicPr>
          <p:cNvPr id="5" name="그림 4" descr="스크린샷, 블랙, 어둠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9281D0A-782B-BA7A-9708-FDB0DF30A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57"/>
          <a:stretch>
            <a:fillRect/>
          </a:stretch>
        </p:blipFill>
        <p:spPr>
          <a:xfrm>
            <a:off x="179462" y="76912"/>
            <a:ext cx="1025495" cy="632389"/>
          </a:xfrm>
          <a:prstGeom prst="rect">
            <a:avLst/>
          </a:prstGeom>
        </p:spPr>
      </p:pic>
      <p:pic>
        <p:nvPicPr>
          <p:cNvPr id="10" name="그림 9" descr="폰트, 로고, 그래픽, 화이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FE84491-A113-37C2-B259-A891887CD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415" y="76912"/>
            <a:ext cx="1661495" cy="632389"/>
          </a:xfrm>
          <a:prstGeom prst="rect">
            <a:avLst/>
          </a:prstGeom>
        </p:spPr>
      </p:pic>
      <p:pic>
        <p:nvPicPr>
          <p:cNvPr id="12" name="그림 11" descr="텍스트, 로고, 폰트, 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2E1B63E-8DB4-FD43-5D09-D6820A317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16" y="2836014"/>
            <a:ext cx="783721" cy="7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3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B1ED33-1853-F040-C36C-5136E804582C}"/>
              </a:ext>
            </a:extLst>
          </p:cNvPr>
          <p:cNvSpPr txBox="1"/>
          <p:nvPr/>
        </p:nvSpPr>
        <p:spPr>
          <a:xfrm>
            <a:off x="217451" y="130598"/>
            <a:ext cx="2787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1. </a:t>
            </a:r>
            <a:r>
              <a:rPr lang="ko-KR" altLang="en-US" sz="2400" b="1" dirty="0">
                <a:latin typeface="+mj-lt"/>
              </a:rPr>
              <a:t>개  요</a:t>
            </a:r>
            <a:r>
              <a:rPr lang="en-US" altLang="ko-KR" b="1" dirty="0">
                <a:latin typeface="+mj-lt"/>
              </a:rPr>
              <a:t>(</a:t>
            </a:r>
            <a:r>
              <a:rPr lang="ko-KR" altLang="en-US" b="1" dirty="0">
                <a:latin typeface="+mj-lt"/>
              </a:rPr>
              <a:t>개발사 소개</a:t>
            </a:r>
            <a:r>
              <a:rPr lang="en-US" altLang="ko-KR" b="1" dirty="0">
                <a:latin typeface="+mj-lt"/>
              </a:rPr>
              <a:t>)</a:t>
            </a:r>
            <a:endParaRPr lang="ko-KR" altLang="en-US" b="1" dirty="0">
              <a:latin typeface="+mj-lt"/>
            </a:endParaRPr>
          </a:p>
        </p:txBody>
      </p: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0451EEE1-DA8E-AF65-C67B-D97F9BC48F42}"/>
              </a:ext>
            </a:extLst>
          </p:cNvPr>
          <p:cNvSpPr/>
          <p:nvPr/>
        </p:nvSpPr>
        <p:spPr>
          <a:xfrm>
            <a:off x="518475" y="746355"/>
            <a:ext cx="2912882" cy="69015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/>
              <a:t>(</a:t>
            </a:r>
            <a:r>
              <a:rPr lang="ko-KR" altLang="en-US" sz="1600" b="1" dirty="0"/>
              <a:t>주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큐센텍</a:t>
            </a:r>
            <a:endParaRPr lang="en-US" altLang="ko-KR" sz="1600" b="1" dirty="0"/>
          </a:p>
          <a:p>
            <a:pPr algn="ctr"/>
            <a:r>
              <a:rPr lang="en-US" altLang="ko-KR" sz="1600" b="1" dirty="0"/>
              <a:t>Q-</a:t>
            </a:r>
            <a:r>
              <a:rPr lang="en-US" altLang="ko-KR" sz="1600" b="1" dirty="0" err="1"/>
              <a:t>SenTech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Co.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Ltd</a:t>
            </a:r>
            <a:endParaRPr lang="ko-KR" altLang="en-US" sz="1600" b="1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9A3F70F-A28F-39AE-C704-876641712466}"/>
              </a:ext>
            </a:extLst>
          </p:cNvPr>
          <p:cNvSpPr txBox="1"/>
          <p:nvPr/>
        </p:nvSpPr>
        <p:spPr>
          <a:xfrm>
            <a:off x="479702" y="1444538"/>
            <a:ext cx="4124847" cy="1718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/>
              <a:t>설립일 </a:t>
            </a:r>
            <a:r>
              <a:rPr lang="en-US" altLang="ko-KR" sz="1200" b="1" dirty="0"/>
              <a:t>: 2009</a:t>
            </a:r>
            <a:r>
              <a:rPr lang="ko-KR" altLang="en-US" sz="1200" b="1" dirty="0"/>
              <a:t>년 </a:t>
            </a:r>
            <a:r>
              <a:rPr lang="en-US" altLang="ko-KR" sz="1200" b="1" dirty="0"/>
              <a:t>02</a:t>
            </a:r>
            <a:r>
              <a:rPr lang="ko-KR" altLang="en-US" sz="1200" b="1" dirty="0"/>
              <a:t>월 </a:t>
            </a:r>
            <a:r>
              <a:rPr lang="en-US" altLang="ko-KR" sz="1200" b="1" dirty="0"/>
              <a:t>10</a:t>
            </a:r>
            <a:r>
              <a:rPr lang="ko-KR" altLang="en-US" sz="1200" b="1" dirty="0"/>
              <a:t>일</a:t>
            </a:r>
            <a:endParaRPr lang="en-US" altLang="ko-KR" sz="12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/>
              <a:t>대표자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강 광 운</a:t>
            </a:r>
            <a:endParaRPr lang="en-US" altLang="ko-KR" sz="12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/>
              <a:t>주   소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강원특별자치도 강릉시 과학단지로 </a:t>
            </a:r>
            <a:r>
              <a:rPr lang="en-US" altLang="ko-KR" sz="1200" b="1" dirty="0"/>
              <a:t>106-46</a:t>
            </a:r>
            <a:br>
              <a:rPr lang="en-US" altLang="ko-KR" sz="1200" b="1" dirty="0"/>
            </a:br>
            <a:r>
              <a:rPr lang="en-US" altLang="ko-KR" sz="1200" b="1" dirty="0"/>
              <a:t>           </a:t>
            </a:r>
            <a:r>
              <a:rPr lang="en-US" altLang="ko-KR" sz="1200" b="1" dirty="0" err="1"/>
              <a:t>SoP</a:t>
            </a:r>
            <a:r>
              <a:rPr lang="ko-KR" altLang="en-US" sz="1200" b="1" dirty="0"/>
              <a:t>지원센터 </a:t>
            </a:r>
            <a:r>
              <a:rPr lang="en-US" altLang="ko-KR" sz="1200" b="1" dirty="0"/>
              <a:t>304</a:t>
            </a:r>
            <a:r>
              <a:rPr lang="ko-KR" altLang="en-US" sz="1200" b="1" dirty="0"/>
              <a:t>호</a:t>
            </a:r>
            <a:endParaRPr lang="en-US" altLang="ko-KR" sz="12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/>
              <a:t>연구소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서울 영등포구 </a:t>
            </a:r>
            <a:r>
              <a:rPr lang="ko-KR" altLang="en-US" sz="1200" b="1" dirty="0" err="1"/>
              <a:t>선유로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170, 201(</a:t>
            </a:r>
            <a:r>
              <a:rPr lang="ko-KR" altLang="en-US" sz="1200" b="1" dirty="0"/>
              <a:t>동양빌딩</a:t>
            </a:r>
            <a:r>
              <a:rPr lang="en-US" altLang="ko-KR" sz="1200" b="1" dirty="0"/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00" b="1" dirty="0"/>
              <a:t>부   산 </a:t>
            </a:r>
            <a:r>
              <a:rPr lang="en-US" altLang="ko-KR" sz="1200" b="1" dirty="0"/>
              <a:t>: </a:t>
            </a:r>
            <a:r>
              <a:rPr lang="ko-KR" altLang="en-US" sz="1200" b="1" dirty="0"/>
              <a:t>부산시 남구 </a:t>
            </a:r>
            <a:r>
              <a:rPr lang="ko-KR" altLang="en-US" sz="1200" b="1" dirty="0" err="1"/>
              <a:t>수영로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312, 21</a:t>
            </a:r>
            <a:r>
              <a:rPr lang="ko-KR" altLang="en-US" sz="1200" b="1" dirty="0" err="1"/>
              <a:t>센츄리씨티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615</a:t>
            </a:r>
            <a:endParaRPr lang="ko-KR" altLang="en-US" sz="1200" b="1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4700F64E-4C93-BF32-2E93-B352EC97ED07}"/>
              </a:ext>
            </a:extLst>
          </p:cNvPr>
          <p:cNvSpPr/>
          <p:nvPr/>
        </p:nvSpPr>
        <p:spPr>
          <a:xfrm>
            <a:off x="628676" y="3905493"/>
            <a:ext cx="3497343" cy="15405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</a:t>
            </a:r>
            <a:r>
              <a:rPr lang="ko-KR" altLang="en-US" sz="1200" b="1" dirty="0">
                <a:solidFill>
                  <a:schemeClr val="tx1"/>
                </a:solidFill>
              </a:rPr>
              <a:t>전자 </a:t>
            </a:r>
            <a:r>
              <a:rPr lang="ko-KR" altLang="en-US" sz="1200" b="1" dirty="0" err="1">
                <a:solidFill>
                  <a:schemeClr val="tx1"/>
                </a:solidFill>
              </a:rPr>
              <a:t>보안및</a:t>
            </a:r>
            <a:r>
              <a:rPr lang="ko-KR" altLang="en-US" sz="1200" b="1" dirty="0">
                <a:solidFill>
                  <a:schemeClr val="tx1"/>
                </a:solidFill>
              </a:rPr>
              <a:t> 안전관리 통합관제 플랫폼 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</a:t>
            </a:r>
            <a:r>
              <a:rPr lang="ko-KR" altLang="en-US" sz="1200" b="1" dirty="0">
                <a:solidFill>
                  <a:schemeClr val="tx1"/>
                </a:solidFill>
              </a:rPr>
              <a:t>전자 </a:t>
            </a:r>
            <a:r>
              <a:rPr lang="en-US" altLang="ko-KR" sz="1200" b="1" dirty="0">
                <a:solidFill>
                  <a:schemeClr val="tx1"/>
                </a:solidFill>
              </a:rPr>
              <a:t>IoT Gateway</a:t>
            </a:r>
            <a:r>
              <a:rPr lang="ko-KR" altLang="en-US" sz="1200" b="1" dirty="0">
                <a:solidFill>
                  <a:schemeClr val="tx1"/>
                </a:solidFill>
              </a:rPr>
              <a:t>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b="1" dirty="0">
                <a:solidFill>
                  <a:schemeClr val="tx1"/>
                </a:solidFill>
              </a:rPr>
              <a:t>현대 엘리베이터 </a:t>
            </a:r>
            <a:r>
              <a:rPr lang="en-US" altLang="ko-KR" sz="1200" b="1" dirty="0">
                <a:solidFill>
                  <a:schemeClr val="tx1"/>
                </a:solidFill>
              </a:rPr>
              <a:t>MI(Machine Interface) </a:t>
            </a:r>
            <a:r>
              <a:rPr lang="ko-KR" altLang="en-US" sz="1200" b="1" dirty="0">
                <a:solidFill>
                  <a:schemeClr val="tx1"/>
                </a:solidFill>
              </a:rPr>
              <a:t>시스템 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Table Game Jackpot Spot </a:t>
            </a:r>
            <a:r>
              <a:rPr lang="ko-KR" altLang="en-US" sz="1200" b="1" dirty="0">
                <a:solidFill>
                  <a:schemeClr val="tx1"/>
                </a:solidFill>
              </a:rPr>
              <a:t>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Slot Machine Jackpot </a:t>
            </a:r>
            <a:r>
              <a:rPr lang="ko-KR" altLang="en-US" sz="1200" b="1" dirty="0">
                <a:solidFill>
                  <a:schemeClr val="tx1"/>
                </a:solidFill>
              </a:rPr>
              <a:t>데이터 수집 </a:t>
            </a:r>
            <a:r>
              <a:rPr lang="en-US" altLang="ko-KR" sz="1200" b="1" dirty="0">
                <a:solidFill>
                  <a:schemeClr val="tx1"/>
                </a:solidFill>
              </a:rPr>
              <a:t>SW</a:t>
            </a:r>
            <a:r>
              <a:rPr lang="ko-KR" altLang="en-US" sz="1200" b="1" dirty="0">
                <a:solidFill>
                  <a:schemeClr val="tx1"/>
                </a:solidFill>
              </a:rPr>
              <a:t>개발</a:t>
            </a:r>
            <a:r>
              <a:rPr lang="en-US" altLang="ko-KR" sz="1200" b="1" dirty="0">
                <a:solidFill>
                  <a:schemeClr val="tx1"/>
                </a:solidFill>
              </a:rPr>
              <a:t>(Paradise </a:t>
            </a:r>
            <a:r>
              <a:rPr lang="en-US" altLang="ko-KR" sz="1200" b="1" dirty="0" err="1">
                <a:solidFill>
                  <a:schemeClr val="tx1"/>
                </a:solidFill>
              </a:rPr>
              <a:t>WalkerHill</a:t>
            </a:r>
            <a:r>
              <a:rPr lang="en-US" altLang="ko-KR" sz="12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D95729C-0D74-64DC-61E2-A67854B4250F}"/>
              </a:ext>
            </a:extLst>
          </p:cNvPr>
          <p:cNvSpPr/>
          <p:nvPr/>
        </p:nvSpPr>
        <p:spPr>
          <a:xfrm>
            <a:off x="4339695" y="3924664"/>
            <a:ext cx="3497343" cy="15240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</a:t>
            </a:r>
            <a:r>
              <a:rPr lang="ko-KR" altLang="en-US" sz="1200" b="1" dirty="0">
                <a:solidFill>
                  <a:schemeClr val="tx1"/>
                </a:solidFill>
              </a:rPr>
              <a:t>전자 시설보안 및 안전 데이터 수집 통합관제 플랫폼 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</a:t>
            </a:r>
            <a:r>
              <a:rPr lang="ko-KR" altLang="en-US" sz="1200" b="1" dirty="0">
                <a:solidFill>
                  <a:schemeClr val="tx1"/>
                </a:solidFill>
              </a:rPr>
              <a:t>전자 </a:t>
            </a:r>
            <a:r>
              <a:rPr lang="en-US" altLang="ko-KR" sz="1200" b="1" dirty="0">
                <a:solidFill>
                  <a:schemeClr val="tx1"/>
                </a:solidFill>
              </a:rPr>
              <a:t>NMS </a:t>
            </a:r>
            <a:r>
              <a:rPr lang="ko-KR" altLang="en-US" sz="1200" b="1" dirty="0">
                <a:solidFill>
                  <a:schemeClr val="tx1"/>
                </a:solidFill>
              </a:rPr>
              <a:t>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</a:t>
            </a:r>
            <a:r>
              <a:rPr lang="ko-KR" altLang="en-US" sz="1200" b="1" dirty="0">
                <a:solidFill>
                  <a:schemeClr val="tx1"/>
                </a:solidFill>
              </a:rPr>
              <a:t>전자 시설 안전 데이터 수집 </a:t>
            </a:r>
            <a:r>
              <a:rPr lang="en-US" altLang="ko-KR" sz="1200" b="1" dirty="0">
                <a:solidFill>
                  <a:schemeClr val="tx1"/>
                </a:solidFill>
              </a:rPr>
              <a:t>Gateway </a:t>
            </a:r>
            <a:r>
              <a:rPr lang="ko-KR" altLang="en-US" sz="1200" b="1" dirty="0">
                <a:solidFill>
                  <a:schemeClr val="tx1"/>
                </a:solidFill>
              </a:rPr>
              <a:t>공급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b="1" dirty="0">
                <a:solidFill>
                  <a:schemeClr val="tx1"/>
                </a:solidFill>
              </a:rPr>
              <a:t>㈜</a:t>
            </a:r>
            <a:r>
              <a:rPr lang="ko-KR" altLang="en-US" sz="1200" b="1" dirty="0" err="1">
                <a:solidFill>
                  <a:schemeClr val="tx1"/>
                </a:solidFill>
              </a:rPr>
              <a:t>세중씨앤지</a:t>
            </a:r>
            <a:r>
              <a:rPr lang="ko-KR" altLang="en-US" sz="1200" b="1" dirty="0">
                <a:solidFill>
                  <a:schemeClr val="tx1"/>
                </a:solidFill>
              </a:rPr>
              <a:t> 스마트공장 </a:t>
            </a:r>
            <a:r>
              <a:rPr lang="en-US" altLang="ko-KR" sz="1200" b="1" dirty="0">
                <a:solidFill>
                  <a:schemeClr val="tx1"/>
                </a:solidFill>
              </a:rPr>
              <a:t>MI</a:t>
            </a:r>
            <a:r>
              <a:rPr lang="ko-KR" altLang="en-US" sz="1200" b="1" dirty="0">
                <a:solidFill>
                  <a:schemeClr val="tx1"/>
                </a:solidFill>
              </a:rPr>
              <a:t>시스템 구축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200" b="1" dirty="0">
              <a:solidFill>
                <a:schemeClr val="tx1"/>
              </a:solidFill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5A476AF-2458-41E2-7525-0A05E77108E6}"/>
              </a:ext>
            </a:extLst>
          </p:cNvPr>
          <p:cNvSpPr/>
          <p:nvPr/>
        </p:nvSpPr>
        <p:spPr>
          <a:xfrm>
            <a:off x="8050714" y="3924664"/>
            <a:ext cx="3497343" cy="15240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AI</a:t>
            </a:r>
            <a:r>
              <a:rPr lang="ko-KR" altLang="en-US" sz="1200" b="1" dirty="0">
                <a:solidFill>
                  <a:schemeClr val="tx1"/>
                </a:solidFill>
              </a:rPr>
              <a:t>기반 보안</a:t>
            </a:r>
            <a:r>
              <a:rPr lang="en-US" altLang="ko-KR" sz="1200" b="1" dirty="0">
                <a:solidFill>
                  <a:schemeClr val="tx1"/>
                </a:solidFill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</a:rPr>
              <a:t>물리</a:t>
            </a:r>
            <a:r>
              <a:rPr lang="en-US" altLang="ko-KR" sz="1200" b="1" dirty="0">
                <a:solidFill>
                  <a:schemeClr val="tx1"/>
                </a:solidFill>
              </a:rPr>
              <a:t>/</a:t>
            </a:r>
            <a:r>
              <a:rPr lang="ko-KR" altLang="en-US" sz="1200" b="1" dirty="0">
                <a:solidFill>
                  <a:schemeClr val="tx1"/>
                </a:solidFill>
              </a:rPr>
              <a:t>정보보안</a:t>
            </a:r>
            <a:r>
              <a:rPr lang="en-US" altLang="ko-KR" sz="1200" b="1" dirty="0">
                <a:solidFill>
                  <a:schemeClr val="tx1"/>
                </a:solidFill>
              </a:rPr>
              <a:t>)</a:t>
            </a:r>
            <a:r>
              <a:rPr lang="ko-KR" altLang="en-US" sz="1200" b="1" dirty="0">
                <a:solidFill>
                  <a:schemeClr val="tx1"/>
                </a:solidFill>
              </a:rPr>
              <a:t>감시 솔루션 개발</a:t>
            </a:r>
            <a:r>
              <a:rPr lang="en-US" altLang="ko-KR" sz="1200" b="1" dirty="0">
                <a:solidFill>
                  <a:schemeClr val="tx1"/>
                </a:solidFill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</a:rPr>
              <a:t>진행중</a:t>
            </a:r>
            <a:r>
              <a:rPr lang="en-US" altLang="ko-KR" sz="1200" b="1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S</a:t>
            </a:r>
            <a:r>
              <a:rPr lang="ko-KR" altLang="en-US" sz="1200" b="1" dirty="0">
                <a:solidFill>
                  <a:schemeClr val="tx1"/>
                </a:solidFill>
              </a:rPr>
              <a:t>전자 시설보안 및 안전 데이터 수집 </a:t>
            </a:r>
            <a:r>
              <a:rPr lang="en-US" altLang="ko-KR" sz="1200" b="1" dirty="0">
                <a:solidFill>
                  <a:schemeClr val="tx1"/>
                </a:solidFill>
              </a:rPr>
              <a:t>Gateway</a:t>
            </a:r>
            <a:r>
              <a:rPr lang="ko-KR" altLang="en-US" sz="1200" b="1" dirty="0">
                <a:solidFill>
                  <a:schemeClr val="tx1"/>
                </a:solidFill>
              </a:rPr>
              <a:t>공급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b="1" dirty="0">
                <a:solidFill>
                  <a:schemeClr val="tx1"/>
                </a:solidFill>
              </a:rPr>
              <a:t>㈜</a:t>
            </a:r>
            <a:r>
              <a:rPr lang="ko-KR" altLang="en-US" sz="1200" b="1" dirty="0" err="1">
                <a:solidFill>
                  <a:schemeClr val="tx1"/>
                </a:solidFill>
              </a:rPr>
              <a:t>네올</a:t>
            </a:r>
            <a:r>
              <a:rPr lang="ko-KR" altLang="en-US" sz="1200" b="1" dirty="0">
                <a:solidFill>
                  <a:schemeClr val="tx1"/>
                </a:solidFill>
              </a:rPr>
              <a:t> 스마트 공장 </a:t>
            </a:r>
            <a:r>
              <a:rPr lang="en-US" altLang="ko-KR" sz="1200" b="1" dirty="0">
                <a:solidFill>
                  <a:schemeClr val="tx1"/>
                </a:solidFill>
              </a:rPr>
              <a:t>MES</a:t>
            </a:r>
            <a:r>
              <a:rPr lang="ko-KR" altLang="en-US" sz="1200" b="1" dirty="0">
                <a:solidFill>
                  <a:schemeClr val="tx1"/>
                </a:solidFill>
              </a:rPr>
              <a:t>개발</a:t>
            </a:r>
            <a:endParaRPr lang="en-US" altLang="ko-KR" sz="1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b="1" dirty="0">
                <a:solidFill>
                  <a:schemeClr val="tx1"/>
                </a:solidFill>
              </a:rPr>
              <a:t>선거관리 </a:t>
            </a:r>
            <a:r>
              <a:rPr lang="en-US" altLang="ko-KR" sz="1200" b="1" dirty="0">
                <a:solidFill>
                  <a:schemeClr val="tx1"/>
                </a:solidFill>
              </a:rPr>
              <a:t>SW</a:t>
            </a:r>
            <a:r>
              <a:rPr lang="ko-KR" altLang="en-US" sz="1200" b="1" dirty="0">
                <a:solidFill>
                  <a:schemeClr val="tx1"/>
                </a:solidFill>
              </a:rPr>
              <a:t>개발</a:t>
            </a:r>
            <a:r>
              <a:rPr lang="en-US" altLang="ko-KR" sz="1200" b="1" dirty="0">
                <a:solidFill>
                  <a:schemeClr val="tx1"/>
                </a:solidFill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</a:rPr>
              <a:t>해외</a:t>
            </a:r>
            <a:r>
              <a:rPr lang="en-US" altLang="ko-KR" sz="1200" b="1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>
                <a:solidFill>
                  <a:schemeClr val="tx1"/>
                </a:solidFill>
              </a:rPr>
              <a:t>(</a:t>
            </a:r>
            <a:r>
              <a:rPr lang="ko-KR" altLang="en-US" sz="1200" b="1" dirty="0">
                <a:solidFill>
                  <a:schemeClr val="tx1"/>
                </a:solidFill>
              </a:rPr>
              <a:t>재</a:t>
            </a:r>
            <a:r>
              <a:rPr lang="en-US" altLang="ko-KR" sz="1200" b="1" dirty="0">
                <a:solidFill>
                  <a:schemeClr val="tx1"/>
                </a:solidFill>
              </a:rPr>
              <a:t>)</a:t>
            </a:r>
            <a:r>
              <a:rPr lang="ko-KR" altLang="en-US" sz="1200" b="1" dirty="0">
                <a:solidFill>
                  <a:schemeClr val="tx1"/>
                </a:solidFill>
              </a:rPr>
              <a:t>강원</a:t>
            </a:r>
            <a:r>
              <a:rPr lang="en-US" altLang="ko-KR" sz="1200" b="1" dirty="0">
                <a:solidFill>
                  <a:schemeClr val="tx1"/>
                </a:solidFill>
              </a:rPr>
              <a:t>TP</a:t>
            </a:r>
            <a:r>
              <a:rPr lang="ko-KR" altLang="en-US" sz="1200" b="1" dirty="0">
                <a:solidFill>
                  <a:schemeClr val="tx1"/>
                </a:solidFill>
              </a:rPr>
              <a:t> 실험설비 통합관리 시스템 개발</a:t>
            </a:r>
            <a:endParaRPr lang="en-US" altLang="ko-KR" sz="1200" b="1" dirty="0">
              <a:solidFill>
                <a:schemeClr val="tx1"/>
              </a:solidFill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8B719628-95B5-5526-7360-BF6603026C8C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F6F73161-784B-CA0B-DB93-23EB88804CEF}"/>
              </a:ext>
            </a:extLst>
          </p:cNvPr>
          <p:cNvSpPr txBox="1"/>
          <p:nvPr/>
        </p:nvSpPr>
        <p:spPr>
          <a:xfrm>
            <a:off x="8115351" y="3604085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2025</a:t>
            </a:r>
            <a:endParaRPr lang="ko-KR" altLang="en-US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2E737F7-118E-88F0-2EA0-984DA5D8D38B}"/>
              </a:ext>
            </a:extLst>
          </p:cNvPr>
          <p:cNvSpPr txBox="1"/>
          <p:nvPr/>
        </p:nvSpPr>
        <p:spPr>
          <a:xfrm>
            <a:off x="4352627" y="3604085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2024</a:t>
            </a:r>
            <a:endParaRPr lang="ko-KR" altLang="en-US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21A4E28-B7D1-112C-1519-B04A72DAE155}"/>
              </a:ext>
            </a:extLst>
          </p:cNvPr>
          <p:cNvSpPr txBox="1"/>
          <p:nvPr/>
        </p:nvSpPr>
        <p:spPr>
          <a:xfrm>
            <a:off x="589903" y="3604086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2023</a:t>
            </a:r>
            <a:endParaRPr lang="ko-KR" altLang="en-US" b="1" dirty="0"/>
          </a:p>
        </p:txBody>
      </p:sp>
      <p:graphicFrame>
        <p:nvGraphicFramePr>
          <p:cNvPr id="69" name="차트 68">
            <a:extLst>
              <a:ext uri="{FF2B5EF4-FFF2-40B4-BE49-F238E27FC236}">
                <a16:creationId xmlns:a16="http://schemas.microsoft.com/office/drawing/2014/main" id="{D2DE2706-8995-A4B9-1AA2-F66B2A3F9E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294578"/>
              </p:ext>
            </p:extLst>
          </p:nvPr>
        </p:nvGraphicFramePr>
        <p:xfrm>
          <a:off x="4989588" y="889744"/>
          <a:ext cx="259786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0" name="차트 69">
            <a:extLst>
              <a:ext uri="{FF2B5EF4-FFF2-40B4-BE49-F238E27FC236}">
                <a16:creationId xmlns:a16="http://schemas.microsoft.com/office/drawing/2014/main" id="{2A3471A9-10C6-2F53-C2CC-FE9F44556F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2859972"/>
              </p:ext>
            </p:extLst>
          </p:nvPr>
        </p:nvGraphicFramePr>
        <p:xfrm>
          <a:off x="8115351" y="889744"/>
          <a:ext cx="37152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1" name="그림 70" descr="텍스트, 가구, 컴퓨터, 실내이(가) 표시된 사진&#10;&#10;자동 생성된 설명">
            <a:extLst>
              <a:ext uri="{FF2B5EF4-FFF2-40B4-BE49-F238E27FC236}">
                <a16:creationId xmlns:a16="http://schemas.microsoft.com/office/drawing/2014/main" id="{A80BDEEF-E2E2-46E1-D687-052373E375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438" t="721" r="14027" b="5699"/>
          <a:stretch/>
        </p:blipFill>
        <p:spPr>
          <a:xfrm>
            <a:off x="4352627" y="5532172"/>
            <a:ext cx="719132" cy="1149664"/>
          </a:xfrm>
          <a:prstGeom prst="rect">
            <a:avLst/>
          </a:prstGeom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B87B1EF7-E4BC-BDDD-57A7-ABED23CD4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443" y="5533880"/>
            <a:ext cx="1320671" cy="1146247"/>
          </a:xfrm>
          <a:prstGeom prst="rect">
            <a:avLst/>
          </a:prstGeom>
        </p:spPr>
      </p:pic>
      <p:pic>
        <p:nvPicPr>
          <p:cNvPr id="1025" name="_x232318336">
            <a:extLst>
              <a:ext uri="{FF2B5EF4-FFF2-40B4-BE49-F238E27FC236}">
                <a16:creationId xmlns:a16="http://schemas.microsoft.com/office/drawing/2014/main" id="{17142CCD-F3AF-B8EA-F36C-05C7E0E0B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75" y="5523794"/>
            <a:ext cx="1922609" cy="115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A82992BA-B15D-27F3-79AA-7BD647AB85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0715" y="5523794"/>
            <a:ext cx="1922610" cy="1152764"/>
          </a:xfrm>
          <a:prstGeom prst="rect">
            <a:avLst/>
          </a:prstGeom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id="{5BB4300D-E357-3776-E3E5-E2E107EC9D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87003" y="5532173"/>
            <a:ext cx="693116" cy="1144386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730618DC-0EEF-1E51-543E-12995630B74E}"/>
              </a:ext>
            </a:extLst>
          </p:cNvPr>
          <p:cNvSpPr txBox="1"/>
          <p:nvPr/>
        </p:nvSpPr>
        <p:spPr>
          <a:xfrm>
            <a:off x="6455357" y="6290672"/>
            <a:ext cx="1290738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50" dirty="0" err="1"/>
              <a:t>BlackJack</a:t>
            </a:r>
            <a:endParaRPr lang="en-US" altLang="ko-KR" sz="105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50" dirty="0" err="1"/>
              <a:t>ThreeCard</a:t>
            </a:r>
            <a:endParaRPr lang="en-US" altLang="ko-KR" sz="105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50" dirty="0"/>
              <a:t>Jackpot</a:t>
            </a:r>
            <a:r>
              <a:rPr lang="ko-KR" altLang="en-US" sz="1050" dirty="0"/>
              <a:t> </a:t>
            </a:r>
            <a:r>
              <a:rPr lang="en-US" altLang="ko-KR" sz="1050" dirty="0"/>
              <a:t>Logger</a:t>
            </a:r>
            <a:endParaRPr lang="ko-KR" altLang="en-US" sz="1050" dirty="0"/>
          </a:p>
        </p:txBody>
      </p:sp>
      <p:pic>
        <p:nvPicPr>
          <p:cNvPr id="78" name="Picture 18">
            <a:extLst>
              <a:ext uri="{FF2B5EF4-FFF2-40B4-BE49-F238E27FC236}">
                <a16:creationId xmlns:a16="http://schemas.microsoft.com/office/drawing/2014/main" id="{487974F3-54CD-2BBC-5E1D-E6D1F0205487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214" y="5532172"/>
            <a:ext cx="1538806" cy="115276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" name="그림 78">
            <a:extLst>
              <a:ext uri="{FF2B5EF4-FFF2-40B4-BE49-F238E27FC236}">
                <a16:creationId xmlns:a16="http://schemas.microsoft.com/office/drawing/2014/main" id="{A05EEC9B-74E5-368F-A930-36932C9F32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4151" y="5523794"/>
            <a:ext cx="1322839" cy="78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1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E0C7D-7934-F4B3-A411-3245A368F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B2E0B0-47DA-9BA6-EE77-96A2A65BFE4F}"/>
              </a:ext>
            </a:extLst>
          </p:cNvPr>
          <p:cNvSpPr txBox="1"/>
          <p:nvPr/>
        </p:nvSpPr>
        <p:spPr>
          <a:xfrm>
            <a:off x="217451" y="130598"/>
            <a:ext cx="27892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1. </a:t>
            </a:r>
            <a:r>
              <a:rPr lang="ko-KR" altLang="en-US" sz="2400" b="1" dirty="0">
                <a:latin typeface="+mj-lt"/>
              </a:rPr>
              <a:t>개  요</a:t>
            </a:r>
            <a:r>
              <a:rPr lang="en-US" altLang="ko-KR" b="1" dirty="0">
                <a:latin typeface="+mj-lt"/>
              </a:rPr>
              <a:t>(As-Is To Be)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000DE59C-C937-8DC3-307E-4D1714F30881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F72467F-3970-1615-CFE0-9D99A7181D03}"/>
              </a:ext>
            </a:extLst>
          </p:cNvPr>
          <p:cNvSpPr txBox="1"/>
          <p:nvPr/>
        </p:nvSpPr>
        <p:spPr>
          <a:xfrm>
            <a:off x="217451" y="957129"/>
            <a:ext cx="514741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DID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도구를 운영하고 있음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가로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세로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화면크기가 다양함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DID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출력화면의 크기와 관계없이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Display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출력장치에 의해 해상도가 </a:t>
            </a:r>
            <a:r>
              <a:rPr lang="ko-KR" altLang="en-US" sz="16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정해짐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이에 따라 해상도별 출력할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Media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 생성되어야 함</a:t>
            </a:r>
            <a:endParaRPr lang="en-US" altLang="ko-KR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제작사와 개발사가 다양함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이러한 다양성은 관리적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Risk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존재함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유지보수의 어려움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사소한 화면변경에도 개발사에 의존적임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시스템을 통합관리하기 위한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Tool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없음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통합관리를 위해 다양한 제품들의 정보를 수집하는데 어려움이 있음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잭팟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누적정보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/Hit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정보의 통합의 어려움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다양함 게임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존재 및 제작사가 있음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SAS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통합이 가능하나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Payload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 다름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E304C-0327-47B7-9736-3779EAB67ACF}"/>
              </a:ext>
            </a:extLst>
          </p:cNvPr>
          <p:cNvSpPr txBox="1"/>
          <p:nvPr/>
        </p:nvSpPr>
        <p:spPr>
          <a:xfrm>
            <a:off x="6827132" y="1512605"/>
            <a:ext cx="5147417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DID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화면 제작용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WEB Tool 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개발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화면 편집기를 개발하여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DID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출력할 화면 출력 데이터 프레임을 표준화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표준화된 프레임을 제작할 수 있는 제작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Tool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개발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WEB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기반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Tool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은 관리자가 어디서든 접근하여 운영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제작사는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DID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외관을 제작하고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내부 동작 시스템은 카지노에서 운영하고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Media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제작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관리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화면변경 및 신규제작에도 개발사에 의존적이지 않음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미디어 컨트롤보드 운영환경에 대응할 수 있는 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WEB/Windows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환경 어플리케이션 제공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통합관리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WEB </a:t>
            </a: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대쉬보드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DID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운영 상태 모니터링 및 알람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이벤트 관리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6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잭팟정보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/Hit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정보의 실시간 모니터링 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9E50D52E-9A9C-3CA0-9D51-C403463A7627}"/>
              </a:ext>
            </a:extLst>
          </p:cNvPr>
          <p:cNvSpPr/>
          <p:nvPr/>
        </p:nvSpPr>
        <p:spPr>
          <a:xfrm>
            <a:off x="5563312" y="957129"/>
            <a:ext cx="940038" cy="517875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schemeClr val="tx1"/>
                </a:solidFill>
              </a:rPr>
              <a:t>DID</a:t>
            </a:r>
          </a:p>
          <a:p>
            <a:pPr algn="ctr"/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통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합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관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리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솔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루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션</a:t>
            </a:r>
          </a:p>
        </p:txBody>
      </p:sp>
    </p:spTree>
    <p:extLst>
      <p:ext uri="{BB962C8B-B14F-4D97-AF65-F5344CB8AC3E}">
        <p14:creationId xmlns:p14="http://schemas.microsoft.com/office/powerpoint/2010/main" val="3503272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E7FBF-603A-18A6-4861-7D4ED5BC7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E2C7E4-8FB0-43F5-E574-0F8CE1C04EB8}"/>
              </a:ext>
            </a:extLst>
          </p:cNvPr>
          <p:cNvSpPr txBox="1"/>
          <p:nvPr/>
        </p:nvSpPr>
        <p:spPr>
          <a:xfrm>
            <a:off x="217451" y="130598"/>
            <a:ext cx="3001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1. </a:t>
            </a:r>
            <a:r>
              <a:rPr lang="ko-KR" altLang="en-US" sz="2400" b="1" dirty="0">
                <a:latin typeface="+mj-lt"/>
              </a:rPr>
              <a:t>개  요</a:t>
            </a:r>
            <a:r>
              <a:rPr lang="en-US" altLang="ko-KR" b="1" dirty="0">
                <a:latin typeface="+mj-lt"/>
              </a:rPr>
              <a:t>(SERVICE </a:t>
            </a:r>
            <a:r>
              <a:rPr lang="ko-KR" altLang="en-US" b="1" dirty="0">
                <a:latin typeface="+mj-lt"/>
              </a:rPr>
              <a:t>내용</a:t>
            </a:r>
            <a:r>
              <a:rPr lang="en-US" altLang="ko-KR" b="1" dirty="0">
                <a:latin typeface="+mj-lt"/>
              </a:rPr>
              <a:t>)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047D51F5-A114-5BB4-B740-00B7C9815977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11" descr="2">
            <a:extLst>
              <a:ext uri="{FF2B5EF4-FFF2-40B4-BE49-F238E27FC236}">
                <a16:creationId xmlns:a16="http://schemas.microsoft.com/office/drawing/2014/main" id="{44F307A7-8D11-13FA-F3D9-B562CB272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t="59766" r="69839" b="28896"/>
          <a:stretch>
            <a:fillRect/>
          </a:stretch>
        </p:blipFill>
        <p:spPr bwMode="auto">
          <a:xfrm rot="5821355" flipH="1">
            <a:off x="5438059" y="2063773"/>
            <a:ext cx="670064" cy="5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2">
            <a:extLst>
              <a:ext uri="{FF2B5EF4-FFF2-40B4-BE49-F238E27FC236}">
                <a16:creationId xmlns:a16="http://schemas.microsoft.com/office/drawing/2014/main" id="{DF582443-1E4B-F77A-552D-226797651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t="59766" r="69839" b="28896"/>
          <a:stretch>
            <a:fillRect/>
          </a:stretch>
        </p:blipFill>
        <p:spPr bwMode="auto">
          <a:xfrm rot="19949005" flipH="1">
            <a:off x="333410" y="2037749"/>
            <a:ext cx="670064" cy="51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A484C2-E468-9A4A-8F4C-C54F297173A2}"/>
              </a:ext>
            </a:extLst>
          </p:cNvPr>
          <p:cNvSpPr txBox="1"/>
          <p:nvPr/>
        </p:nvSpPr>
        <p:spPr>
          <a:xfrm>
            <a:off x="456344" y="6362094"/>
            <a:ext cx="5607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통합관제 </a:t>
            </a:r>
            <a:r>
              <a:rPr lang="ko-KR" altLang="en-US" sz="1400" b="1" dirty="0" err="1">
                <a:latin typeface="Rix모던고딕 B" panose="02020603020101020101" pitchFamily="18" charset="-127"/>
                <a:ea typeface="Rix모던고딕 B" panose="02020603020101020101" pitchFamily="18" charset="-127"/>
              </a:rPr>
              <a:t>대쉬보드</a:t>
            </a:r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실시간 </a:t>
            </a:r>
            <a:r>
              <a:rPr lang="ko-KR" altLang="en-US" sz="1400" b="1" dirty="0" err="1">
                <a:latin typeface="Rix모던고딕 B" panose="02020603020101020101" pitchFamily="18" charset="-127"/>
                <a:ea typeface="Rix모던고딕 B" panose="02020603020101020101" pitchFamily="18" charset="-127"/>
              </a:rPr>
              <a:t>잭팟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누적정보</a:t>
            </a:r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, Hit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정보 모니터링</a:t>
            </a:r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endParaRPr lang="ko-KR" altLang="en-US" sz="1400" b="1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3CDFBE6-4EAF-DD21-8ACE-85A03641F876}"/>
              </a:ext>
            </a:extLst>
          </p:cNvPr>
          <p:cNvSpPr/>
          <p:nvPr/>
        </p:nvSpPr>
        <p:spPr>
          <a:xfrm>
            <a:off x="347908" y="2785967"/>
            <a:ext cx="5786007" cy="3522902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32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A611BB2A-6FFA-5C41-C96D-FC188FB46851}"/>
              </a:ext>
            </a:extLst>
          </p:cNvPr>
          <p:cNvGrpSpPr/>
          <p:nvPr/>
        </p:nvGrpSpPr>
        <p:grpSpPr>
          <a:xfrm>
            <a:off x="8974473" y="1096975"/>
            <a:ext cx="2722772" cy="1393953"/>
            <a:chOff x="9083215" y="1582345"/>
            <a:chExt cx="2722772" cy="1728984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A3DA4AD9-0B3C-D8FA-1A7F-BC82F8124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83215" y="1582345"/>
              <a:ext cx="1069684" cy="172898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6B5D2CB6-F25E-DD28-EBC4-783AA7167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50068" y="2518184"/>
              <a:ext cx="1322839" cy="781315"/>
            </a:xfrm>
            <a:prstGeom prst="rect">
              <a:avLst/>
            </a:prstGeom>
          </p:spPr>
        </p:pic>
        <p:pic>
          <p:nvPicPr>
            <p:cNvPr id="22" name="그림 21" descr="텍스트, 스크린샷, 라인, 번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AA37F5B1-AE1E-D91E-16FF-D79554F25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7338" y="1595509"/>
              <a:ext cx="1398649" cy="786801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1A64D65-6EF2-1C2D-1FBB-A63460324222}"/>
              </a:ext>
            </a:extLst>
          </p:cNvPr>
          <p:cNvSpPr txBox="1"/>
          <p:nvPr/>
        </p:nvSpPr>
        <p:spPr>
          <a:xfrm>
            <a:off x="1514548" y="762962"/>
            <a:ext cx="30652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>
                <a:latin typeface="Rix모던고딕 B" panose="02020603020101020101" pitchFamily="18" charset="-127"/>
                <a:ea typeface="Rix모던고딕 B" panose="02020603020101020101" pitchFamily="18" charset="-127"/>
              </a:rPr>
              <a:t>잭팟정보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수집 </a:t>
            </a:r>
            <a:r>
              <a:rPr lang="ko-KR" altLang="en-US" sz="1400" b="1" dirty="0" err="1">
                <a:latin typeface="Rix모던고딕 B" panose="02020603020101020101" pitchFamily="18" charset="-127"/>
                <a:ea typeface="Rix모던고딕 B" panose="02020603020101020101" pitchFamily="18" charset="-127"/>
              </a:rPr>
              <a:t>미들웨어서버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 플랫폼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FAA6EF59-BBA3-BDD1-506E-B1592CB00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123" y="1060326"/>
            <a:ext cx="4408557" cy="139395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94F2E1-042F-CC76-1469-11C27E20C5B9}"/>
              </a:ext>
            </a:extLst>
          </p:cNvPr>
          <p:cNvSpPr txBox="1"/>
          <p:nvPr/>
        </p:nvSpPr>
        <p:spPr>
          <a:xfrm>
            <a:off x="6550891" y="6362094"/>
            <a:ext cx="5293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화면편집기</a:t>
            </a:r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(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관리자 </a:t>
            </a:r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DID </a:t>
            </a:r>
            <a:r>
              <a:rPr lang="ko-KR" altLang="en-US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화면 생성 및 재생정보 관리</a:t>
            </a:r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)</a:t>
            </a:r>
            <a:endParaRPr lang="ko-KR" altLang="en-US" sz="1400" b="1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7E5485-87F8-EF1C-F776-A022300DA0FD}"/>
              </a:ext>
            </a:extLst>
          </p:cNvPr>
          <p:cNvSpPr txBox="1"/>
          <p:nvPr/>
        </p:nvSpPr>
        <p:spPr>
          <a:xfrm>
            <a:off x="9245585" y="713456"/>
            <a:ext cx="2106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DID Player</a:t>
            </a:r>
            <a:endParaRPr lang="ko-KR" altLang="en-US" sz="1400" b="1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2FE43BED-9A03-7864-3BAD-2B27AB8DC9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344" y="2860760"/>
            <a:ext cx="5607310" cy="3337010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9A1284F2-26A3-914A-953F-DCB8118830E7}"/>
              </a:ext>
            </a:extLst>
          </p:cNvPr>
          <p:cNvSpPr/>
          <p:nvPr/>
        </p:nvSpPr>
        <p:spPr>
          <a:xfrm>
            <a:off x="6550892" y="2785967"/>
            <a:ext cx="5293200" cy="3522902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32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0BD1F-0BDA-0344-F87A-E3393579C956}"/>
              </a:ext>
            </a:extLst>
          </p:cNvPr>
          <p:cNvSpPr txBox="1"/>
          <p:nvPr/>
        </p:nvSpPr>
        <p:spPr>
          <a:xfrm>
            <a:off x="6424049" y="713455"/>
            <a:ext cx="2106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latin typeface="Rix모던고딕 B" panose="02020603020101020101" pitchFamily="18" charset="-127"/>
                <a:ea typeface="Rix모던고딕 B" panose="02020603020101020101" pitchFamily="18" charset="-127"/>
              </a:rPr>
              <a:t>DID Client</a:t>
            </a:r>
            <a:endParaRPr lang="ko-KR" altLang="en-US" sz="1400" b="1" dirty="0">
              <a:latin typeface="Rix모던고딕 B" panose="02020603020101020101" pitchFamily="18" charset="-127"/>
              <a:ea typeface="Rix모던고딕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1359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387F2-231E-AAAF-0C37-A2D699F5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사각형: 둥근 모서리 204">
            <a:extLst>
              <a:ext uri="{FF2B5EF4-FFF2-40B4-BE49-F238E27FC236}">
                <a16:creationId xmlns:a16="http://schemas.microsoft.com/office/drawing/2014/main" id="{7A5CDACD-1919-26F5-0DBE-015BF7963128}"/>
              </a:ext>
            </a:extLst>
          </p:cNvPr>
          <p:cNvSpPr/>
          <p:nvPr/>
        </p:nvSpPr>
        <p:spPr>
          <a:xfrm>
            <a:off x="5831097" y="857865"/>
            <a:ext cx="3787688" cy="1058665"/>
          </a:xfrm>
          <a:prstGeom prst="roundRect">
            <a:avLst>
              <a:gd name="adj" fmla="val 10023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5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7A62E-1E95-8315-885D-46C0C5868916}"/>
              </a:ext>
            </a:extLst>
          </p:cNvPr>
          <p:cNvSpPr txBox="1"/>
          <p:nvPr/>
        </p:nvSpPr>
        <p:spPr>
          <a:xfrm>
            <a:off x="217451" y="130598"/>
            <a:ext cx="2974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b="1" dirty="0">
                <a:latin typeface="+mj-lt"/>
              </a:rPr>
              <a:t>(SYSTEM </a:t>
            </a:r>
            <a:r>
              <a:rPr lang="ko-KR" altLang="en-US" b="1" dirty="0">
                <a:latin typeface="+mj-lt"/>
              </a:rPr>
              <a:t>구성</a:t>
            </a:r>
            <a:r>
              <a:rPr lang="en-US" altLang="ko-KR" b="1" dirty="0">
                <a:latin typeface="+mj-lt"/>
              </a:rPr>
              <a:t>)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B6ED8C5A-2AC4-9507-3070-59B3B98BC693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B1F9AC11-33BE-73A8-10CF-6D8233366E1F}"/>
              </a:ext>
            </a:extLst>
          </p:cNvPr>
          <p:cNvSpPr/>
          <p:nvPr/>
        </p:nvSpPr>
        <p:spPr>
          <a:xfrm>
            <a:off x="2248377" y="1069371"/>
            <a:ext cx="1307507" cy="487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WEB / DB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Server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12843124-12D4-96DB-5A91-99A9892DD29B}"/>
              </a:ext>
            </a:extLst>
          </p:cNvPr>
          <p:cNvSpPr/>
          <p:nvPr/>
        </p:nvSpPr>
        <p:spPr>
          <a:xfrm>
            <a:off x="3870231" y="1065528"/>
            <a:ext cx="1307507" cy="487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SMB</a:t>
            </a:r>
          </a:p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File Server</a:t>
            </a:r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D5B3FD7E-ADDE-DC3B-38A2-A034AD7EC198}"/>
              </a:ext>
            </a:extLst>
          </p:cNvPr>
          <p:cNvSpPr/>
          <p:nvPr/>
        </p:nvSpPr>
        <p:spPr>
          <a:xfrm>
            <a:off x="712472" y="3244583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Rev4(</a:t>
            </a:r>
            <a:r>
              <a:rPr lang="ko-KR" altLang="en-US" sz="1050" dirty="0">
                <a:solidFill>
                  <a:schemeClr val="tx1"/>
                </a:solidFill>
              </a:rPr>
              <a:t>굿 </a:t>
            </a:r>
            <a:r>
              <a:rPr lang="ko-KR" altLang="en-US" sz="1050" dirty="0" err="1">
                <a:solidFill>
                  <a:schemeClr val="tx1"/>
                </a:solidFill>
              </a:rPr>
              <a:t>포츈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71" name="사각형: 둥근 모서리 70">
            <a:extLst>
              <a:ext uri="{FF2B5EF4-FFF2-40B4-BE49-F238E27FC236}">
                <a16:creationId xmlns:a16="http://schemas.microsoft.com/office/drawing/2014/main" id="{38175EED-2D5D-D96E-7587-322553362D01}"/>
              </a:ext>
            </a:extLst>
          </p:cNvPr>
          <p:cNvSpPr/>
          <p:nvPr/>
        </p:nvSpPr>
        <p:spPr>
          <a:xfrm>
            <a:off x="712472" y="3805758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Rev7(</a:t>
            </a:r>
            <a:r>
              <a:rPr lang="ko-KR" altLang="en-US" sz="1050" dirty="0" err="1">
                <a:solidFill>
                  <a:schemeClr val="tx1"/>
                </a:solidFill>
              </a:rPr>
              <a:t>다복다재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62EA6259-26B1-3614-681B-7F78E2E520DF}"/>
              </a:ext>
            </a:extLst>
          </p:cNvPr>
          <p:cNvSpPr/>
          <p:nvPr/>
        </p:nvSpPr>
        <p:spPr>
          <a:xfrm>
            <a:off x="2548394" y="3244583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T2E(Jumbo)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CC09DCDF-7237-9A69-2F7E-26C0F642049E}"/>
              </a:ext>
            </a:extLst>
          </p:cNvPr>
          <p:cNvSpPr/>
          <p:nvPr/>
        </p:nvSpPr>
        <p:spPr>
          <a:xfrm>
            <a:off x="2548394" y="3805758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T2E(</a:t>
            </a:r>
            <a:r>
              <a:rPr lang="ko-KR" altLang="en-US" sz="1050" dirty="0" err="1">
                <a:solidFill>
                  <a:schemeClr val="tx1"/>
                </a:solidFill>
              </a:rPr>
              <a:t>진지바오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5F16A028-9202-D2F9-96BA-EA0991084C41}"/>
              </a:ext>
            </a:extLst>
          </p:cNvPr>
          <p:cNvSpPr/>
          <p:nvPr/>
        </p:nvSpPr>
        <p:spPr>
          <a:xfrm>
            <a:off x="2548394" y="4366933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T2E(</a:t>
            </a:r>
            <a:r>
              <a:rPr lang="ko-KR" altLang="en-US" sz="1050" dirty="0" err="1">
                <a:solidFill>
                  <a:schemeClr val="tx1"/>
                </a:solidFill>
              </a:rPr>
              <a:t>다복다재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4E100BD8-C7D4-777D-3A99-2A3A489F54DA}"/>
              </a:ext>
            </a:extLst>
          </p:cNvPr>
          <p:cNvSpPr/>
          <p:nvPr/>
        </p:nvSpPr>
        <p:spPr>
          <a:xfrm>
            <a:off x="2548394" y="4928108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T2E(</a:t>
            </a:r>
            <a:r>
              <a:rPr lang="ko-KR" altLang="en-US" sz="1050" dirty="0" err="1">
                <a:solidFill>
                  <a:schemeClr val="tx1"/>
                </a:solidFill>
              </a:rPr>
              <a:t>코인콤보</a:t>
            </a:r>
            <a:r>
              <a:rPr lang="en-US" altLang="ko-KR" sz="105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0F26F6DB-9B62-EEA2-11B8-CC9A1D03256B}"/>
              </a:ext>
            </a:extLst>
          </p:cNvPr>
          <p:cNvSpPr/>
          <p:nvPr/>
        </p:nvSpPr>
        <p:spPr>
          <a:xfrm>
            <a:off x="2548394" y="5489283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T2E</a:t>
            </a:r>
          </a:p>
          <a:p>
            <a:pPr algn="ctr"/>
            <a:r>
              <a:rPr lang="en-US" altLang="ko-KR" sz="900" dirty="0">
                <a:solidFill>
                  <a:schemeClr val="tx1"/>
                </a:solidFill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</a:rPr>
              <a:t>슈퍼핫플레이밍</a:t>
            </a:r>
            <a:r>
              <a:rPr lang="ko-KR" altLang="en-US" sz="900" dirty="0">
                <a:solidFill>
                  <a:schemeClr val="tx1"/>
                </a:solidFill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</a:rPr>
              <a:t>팟</a:t>
            </a:r>
            <a:r>
              <a:rPr lang="en-US" altLang="ko-KR" sz="900" dirty="0">
                <a:solidFill>
                  <a:schemeClr val="tx1"/>
                </a:solidFill>
              </a:rPr>
              <a:t>)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9DB44DA2-C0B1-1329-44C3-BB5DFCF1125A}"/>
              </a:ext>
            </a:extLst>
          </p:cNvPr>
          <p:cNvSpPr/>
          <p:nvPr/>
        </p:nvSpPr>
        <p:spPr>
          <a:xfrm>
            <a:off x="2548394" y="6050458"/>
            <a:ext cx="1316052" cy="504202"/>
          </a:xfrm>
          <a:prstGeom prst="roundRect">
            <a:avLst/>
          </a:prstGeom>
          <a:solidFill>
            <a:schemeClr val="accent4"/>
          </a:solidFill>
          <a:ln w="952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T2E</a:t>
            </a:r>
          </a:p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(</a:t>
            </a:r>
            <a:r>
              <a:rPr lang="ko-KR" altLang="en-US" sz="1000" dirty="0" err="1">
                <a:solidFill>
                  <a:schemeClr val="tx1"/>
                </a:solidFill>
              </a:rPr>
              <a:t>허프이븐모어퍼플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785E831C-942B-E82D-A8F9-2E687BDCC36A}"/>
              </a:ext>
            </a:extLst>
          </p:cNvPr>
          <p:cNvSpPr/>
          <p:nvPr/>
        </p:nvSpPr>
        <p:spPr>
          <a:xfrm>
            <a:off x="9118952" y="2868567"/>
            <a:ext cx="1316052" cy="454303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dirty="0" err="1">
                <a:solidFill>
                  <a:schemeClr val="tx1"/>
                </a:solidFill>
              </a:rPr>
              <a:t>블랙잭</a:t>
            </a:r>
            <a:r>
              <a:rPr lang="ko-KR" altLang="en-US" sz="800" dirty="0">
                <a:solidFill>
                  <a:schemeClr val="tx1"/>
                </a:solidFill>
              </a:rPr>
              <a:t> </a:t>
            </a:r>
            <a:r>
              <a:rPr lang="en-US" altLang="ko-KR" sz="800" dirty="0">
                <a:solidFill>
                  <a:schemeClr val="tx1"/>
                </a:solidFill>
              </a:rPr>
              <a:t>21+3 Jackpot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6222653D-36DA-E256-4AD1-3A09C2738F10}"/>
              </a:ext>
            </a:extLst>
          </p:cNvPr>
          <p:cNvSpPr/>
          <p:nvPr/>
        </p:nvSpPr>
        <p:spPr>
          <a:xfrm>
            <a:off x="626523" y="1073523"/>
            <a:ext cx="1307507" cy="4871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50" dirty="0">
                <a:solidFill>
                  <a:schemeClr val="tx1"/>
                </a:solidFill>
              </a:rPr>
              <a:t>미들웨어 서버</a:t>
            </a:r>
            <a:endParaRPr lang="en-US" altLang="ko-KR" sz="1050" dirty="0">
              <a:solidFill>
                <a:schemeClr val="tx1"/>
              </a:solidFill>
            </a:endParaRPr>
          </a:p>
        </p:txBody>
      </p: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84E92521-6735-823C-16C5-6B9A56354BD0}"/>
              </a:ext>
            </a:extLst>
          </p:cNvPr>
          <p:cNvCxnSpPr>
            <a:cxnSpLocks/>
          </p:cNvCxnSpPr>
          <p:nvPr/>
        </p:nvCxnSpPr>
        <p:spPr>
          <a:xfrm>
            <a:off x="367645" y="2740381"/>
            <a:ext cx="1055705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630830C3-2502-BB64-599C-08ED75872086}"/>
              </a:ext>
            </a:extLst>
          </p:cNvPr>
          <p:cNvCxnSpPr>
            <a:cxnSpLocks/>
          </p:cNvCxnSpPr>
          <p:nvPr/>
        </p:nvCxnSpPr>
        <p:spPr>
          <a:xfrm flipV="1">
            <a:off x="367645" y="2405671"/>
            <a:ext cx="10557051" cy="2065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순서도: 가산 접합 95">
            <a:extLst>
              <a:ext uri="{FF2B5EF4-FFF2-40B4-BE49-F238E27FC236}">
                <a16:creationId xmlns:a16="http://schemas.microsoft.com/office/drawing/2014/main" id="{C12F9537-A410-BD92-4084-947ECEF612A5}"/>
              </a:ext>
            </a:extLst>
          </p:cNvPr>
          <p:cNvSpPr/>
          <p:nvPr/>
        </p:nvSpPr>
        <p:spPr>
          <a:xfrm>
            <a:off x="10847784" y="2295999"/>
            <a:ext cx="283438" cy="572568"/>
          </a:xfrm>
          <a:prstGeom prst="flowChartSummingJunc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69F32EAD-70C1-6372-96A4-48A90FB03271}"/>
              </a:ext>
            </a:extLst>
          </p:cNvPr>
          <p:cNvCxnSpPr>
            <a:cxnSpLocks/>
          </p:cNvCxnSpPr>
          <p:nvPr/>
        </p:nvCxnSpPr>
        <p:spPr>
          <a:xfrm>
            <a:off x="10505212" y="1846385"/>
            <a:ext cx="0" cy="55750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B950F49A-115F-34B1-CDA2-161E7C693399}"/>
              </a:ext>
            </a:extLst>
          </p:cNvPr>
          <p:cNvSpPr/>
          <p:nvPr/>
        </p:nvSpPr>
        <p:spPr>
          <a:xfrm>
            <a:off x="7760710" y="2673706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C4A8EC60-8899-6550-C967-A58582C72443}"/>
              </a:ext>
            </a:extLst>
          </p:cNvPr>
          <p:cNvSpPr/>
          <p:nvPr/>
        </p:nvSpPr>
        <p:spPr>
          <a:xfrm>
            <a:off x="5959853" y="2673706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D6E90F88-4C81-7D8F-42EC-5BAF285C8547}"/>
              </a:ext>
            </a:extLst>
          </p:cNvPr>
          <p:cNvSpPr/>
          <p:nvPr/>
        </p:nvSpPr>
        <p:spPr>
          <a:xfrm>
            <a:off x="4045595" y="2673706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0C43FD29-A901-D0E2-4D76-799438299635}"/>
              </a:ext>
            </a:extLst>
          </p:cNvPr>
          <p:cNvSpPr/>
          <p:nvPr/>
        </p:nvSpPr>
        <p:spPr>
          <a:xfrm>
            <a:off x="2230804" y="2673706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F710720F-F001-EC15-9D8B-F1B6B4DE5A76}"/>
              </a:ext>
            </a:extLst>
          </p:cNvPr>
          <p:cNvSpPr/>
          <p:nvPr/>
        </p:nvSpPr>
        <p:spPr>
          <a:xfrm>
            <a:off x="433089" y="2673706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4" name="연결선: 꺾임 103">
            <a:extLst>
              <a:ext uri="{FF2B5EF4-FFF2-40B4-BE49-F238E27FC236}">
                <a16:creationId xmlns:a16="http://schemas.microsoft.com/office/drawing/2014/main" id="{AD8E348F-89C5-480E-035D-360A4537746C}"/>
              </a:ext>
            </a:extLst>
          </p:cNvPr>
          <p:cNvCxnSpPr>
            <a:cxnSpLocks/>
            <a:stCxn id="88" idx="1"/>
            <a:endCxn id="99" idx="2"/>
          </p:cNvCxnSpPr>
          <p:nvPr/>
        </p:nvCxnSpPr>
        <p:spPr>
          <a:xfrm rot="10800000">
            <a:off x="7837358" y="2807053"/>
            <a:ext cx="1281594" cy="288666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연결선: 꺾임 106">
            <a:extLst>
              <a:ext uri="{FF2B5EF4-FFF2-40B4-BE49-F238E27FC236}">
                <a16:creationId xmlns:a16="http://schemas.microsoft.com/office/drawing/2014/main" id="{29076476-A512-A5EF-3D20-1C1C31DEF917}"/>
              </a:ext>
            </a:extLst>
          </p:cNvPr>
          <p:cNvCxnSpPr>
            <a:cxnSpLocks/>
            <a:stCxn id="144" idx="0"/>
            <a:endCxn id="101" idx="2"/>
          </p:cNvCxnSpPr>
          <p:nvPr/>
        </p:nvCxnSpPr>
        <p:spPr>
          <a:xfrm rot="16200000" flipV="1">
            <a:off x="4840031" y="2089265"/>
            <a:ext cx="1357992" cy="2793568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연결선: 꺾임 107">
            <a:extLst>
              <a:ext uri="{FF2B5EF4-FFF2-40B4-BE49-F238E27FC236}">
                <a16:creationId xmlns:a16="http://schemas.microsoft.com/office/drawing/2014/main" id="{39C66CDB-E481-30CA-338C-0A39AD3EC173}"/>
              </a:ext>
            </a:extLst>
          </p:cNvPr>
          <p:cNvCxnSpPr>
            <a:cxnSpLocks/>
            <a:stCxn id="136" idx="0"/>
            <a:endCxn id="101" idx="2"/>
          </p:cNvCxnSpPr>
          <p:nvPr/>
        </p:nvCxnSpPr>
        <p:spPr>
          <a:xfrm rot="16200000" flipV="1">
            <a:off x="3983617" y="2945679"/>
            <a:ext cx="1357992" cy="1080740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연결선: 꺾임 108">
            <a:extLst>
              <a:ext uri="{FF2B5EF4-FFF2-40B4-BE49-F238E27FC236}">
                <a16:creationId xmlns:a16="http://schemas.microsoft.com/office/drawing/2014/main" id="{C9A17EBD-58DA-7647-50C1-0CC60CBFF875}"/>
              </a:ext>
            </a:extLst>
          </p:cNvPr>
          <p:cNvCxnSpPr>
            <a:stCxn id="72" idx="1"/>
            <a:endCxn id="102" idx="2"/>
          </p:cNvCxnSpPr>
          <p:nvPr/>
        </p:nvCxnSpPr>
        <p:spPr>
          <a:xfrm rot="10800000">
            <a:off x="2307452" y="2807054"/>
            <a:ext cx="240942" cy="689631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B9BB0FCC-FEFF-9062-4D89-DCA232C757F0}"/>
              </a:ext>
            </a:extLst>
          </p:cNvPr>
          <p:cNvCxnSpPr>
            <a:stCxn id="73" idx="1"/>
            <a:endCxn id="102" idx="2"/>
          </p:cNvCxnSpPr>
          <p:nvPr/>
        </p:nvCxnSpPr>
        <p:spPr>
          <a:xfrm rot="10800000">
            <a:off x="2307452" y="2807053"/>
            <a:ext cx="240942" cy="1250806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연결선: 꺾임 110">
            <a:extLst>
              <a:ext uri="{FF2B5EF4-FFF2-40B4-BE49-F238E27FC236}">
                <a16:creationId xmlns:a16="http://schemas.microsoft.com/office/drawing/2014/main" id="{482BF194-57D5-B83C-8D6D-C5505648C36A}"/>
              </a:ext>
            </a:extLst>
          </p:cNvPr>
          <p:cNvCxnSpPr>
            <a:stCxn id="74" idx="1"/>
            <a:endCxn id="102" idx="2"/>
          </p:cNvCxnSpPr>
          <p:nvPr/>
        </p:nvCxnSpPr>
        <p:spPr>
          <a:xfrm rot="10800000">
            <a:off x="2307452" y="2807054"/>
            <a:ext cx="240942" cy="1811981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EBC40FAC-C25E-2758-DE8C-B0B190F59CEF}"/>
              </a:ext>
            </a:extLst>
          </p:cNvPr>
          <p:cNvCxnSpPr>
            <a:stCxn id="75" idx="1"/>
            <a:endCxn id="102" idx="2"/>
          </p:cNvCxnSpPr>
          <p:nvPr/>
        </p:nvCxnSpPr>
        <p:spPr>
          <a:xfrm rot="10800000">
            <a:off x="2307452" y="2807053"/>
            <a:ext cx="240942" cy="2373156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연결선: 꺾임 112">
            <a:extLst>
              <a:ext uri="{FF2B5EF4-FFF2-40B4-BE49-F238E27FC236}">
                <a16:creationId xmlns:a16="http://schemas.microsoft.com/office/drawing/2014/main" id="{1465ADFF-10C3-910A-0E6E-7717F7F68F12}"/>
              </a:ext>
            </a:extLst>
          </p:cNvPr>
          <p:cNvCxnSpPr>
            <a:stCxn id="76" idx="1"/>
            <a:endCxn id="102" idx="2"/>
          </p:cNvCxnSpPr>
          <p:nvPr/>
        </p:nvCxnSpPr>
        <p:spPr>
          <a:xfrm rot="10800000">
            <a:off x="2307452" y="2807054"/>
            <a:ext cx="240942" cy="2934331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연결선: 꺾임 113">
            <a:extLst>
              <a:ext uri="{FF2B5EF4-FFF2-40B4-BE49-F238E27FC236}">
                <a16:creationId xmlns:a16="http://schemas.microsoft.com/office/drawing/2014/main" id="{A2620135-1A0C-C439-1349-FFC39D231348}"/>
              </a:ext>
            </a:extLst>
          </p:cNvPr>
          <p:cNvCxnSpPr>
            <a:stCxn id="78" idx="1"/>
            <a:endCxn id="102" idx="2"/>
          </p:cNvCxnSpPr>
          <p:nvPr/>
        </p:nvCxnSpPr>
        <p:spPr>
          <a:xfrm rot="10800000">
            <a:off x="2307452" y="2807053"/>
            <a:ext cx="240942" cy="3495506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연결선: 꺾임 114">
            <a:extLst>
              <a:ext uri="{FF2B5EF4-FFF2-40B4-BE49-F238E27FC236}">
                <a16:creationId xmlns:a16="http://schemas.microsoft.com/office/drawing/2014/main" id="{90639FD2-2EF2-ED05-33F9-85FCE0BE1857}"/>
              </a:ext>
            </a:extLst>
          </p:cNvPr>
          <p:cNvCxnSpPr>
            <a:stCxn id="70" idx="1"/>
            <a:endCxn id="103" idx="2"/>
          </p:cNvCxnSpPr>
          <p:nvPr/>
        </p:nvCxnSpPr>
        <p:spPr>
          <a:xfrm rot="10800000">
            <a:off x="509738" y="2807054"/>
            <a:ext cx="202735" cy="689631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연결선: 꺾임 115">
            <a:extLst>
              <a:ext uri="{FF2B5EF4-FFF2-40B4-BE49-F238E27FC236}">
                <a16:creationId xmlns:a16="http://schemas.microsoft.com/office/drawing/2014/main" id="{99C834E9-256B-35FF-2F7F-7CE1D1860042}"/>
              </a:ext>
            </a:extLst>
          </p:cNvPr>
          <p:cNvCxnSpPr>
            <a:stCxn id="71" idx="1"/>
            <a:endCxn id="103" idx="2"/>
          </p:cNvCxnSpPr>
          <p:nvPr/>
        </p:nvCxnSpPr>
        <p:spPr>
          <a:xfrm rot="10800000">
            <a:off x="509738" y="2807053"/>
            <a:ext cx="202735" cy="1250806"/>
          </a:xfrm>
          <a:prstGeom prst="bentConnector2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1C3638FA-E78B-E910-D7BF-416A04DEF0DA}"/>
              </a:ext>
            </a:extLst>
          </p:cNvPr>
          <p:cNvSpPr/>
          <p:nvPr/>
        </p:nvSpPr>
        <p:spPr>
          <a:xfrm>
            <a:off x="5141265" y="2673706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16238C92-729B-1F3D-9873-83DFC310C7AA}"/>
              </a:ext>
            </a:extLst>
          </p:cNvPr>
          <p:cNvSpPr/>
          <p:nvPr/>
        </p:nvSpPr>
        <p:spPr>
          <a:xfrm>
            <a:off x="3285944" y="2669549"/>
            <a:ext cx="153296" cy="13334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>
            <a:extLst>
              <a:ext uri="{FF2B5EF4-FFF2-40B4-BE49-F238E27FC236}">
                <a16:creationId xmlns:a16="http://schemas.microsoft.com/office/drawing/2014/main" id="{FE023C9A-BA7F-4577-2604-CFE0C6756EF2}"/>
              </a:ext>
            </a:extLst>
          </p:cNvPr>
          <p:cNvSpPr/>
          <p:nvPr/>
        </p:nvSpPr>
        <p:spPr>
          <a:xfrm>
            <a:off x="1671346" y="2338997"/>
            <a:ext cx="153296" cy="13334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0" name="연결선: 꺾임 119">
            <a:extLst>
              <a:ext uri="{FF2B5EF4-FFF2-40B4-BE49-F238E27FC236}">
                <a16:creationId xmlns:a16="http://schemas.microsoft.com/office/drawing/2014/main" id="{437ABD4F-1A18-3758-C582-08EA9AEAA18C}"/>
              </a:ext>
            </a:extLst>
          </p:cNvPr>
          <p:cNvCxnSpPr>
            <a:cxnSpLocks/>
            <a:stCxn id="89" idx="2"/>
            <a:endCxn id="119" idx="0"/>
          </p:cNvCxnSpPr>
          <p:nvPr/>
        </p:nvCxnSpPr>
        <p:spPr>
          <a:xfrm rot="16200000" flipH="1">
            <a:off x="1124953" y="1715956"/>
            <a:ext cx="778364" cy="467717"/>
          </a:xfrm>
          <a:prstGeom prst="bentConnector3">
            <a:avLst>
              <a:gd name="adj1" fmla="val 50000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연결선: 꺾임 122">
            <a:extLst>
              <a:ext uri="{FF2B5EF4-FFF2-40B4-BE49-F238E27FC236}">
                <a16:creationId xmlns:a16="http://schemas.microsoft.com/office/drawing/2014/main" id="{D47BABE5-AAF7-9D71-41B7-B9FF46C669A6}"/>
              </a:ext>
            </a:extLst>
          </p:cNvPr>
          <p:cNvCxnSpPr>
            <a:cxnSpLocks/>
            <a:stCxn id="65" idx="2"/>
            <a:endCxn id="117" idx="0"/>
          </p:cNvCxnSpPr>
          <p:nvPr/>
        </p:nvCxnSpPr>
        <p:spPr>
          <a:xfrm rot="16200000" flipH="1">
            <a:off x="4310415" y="1766208"/>
            <a:ext cx="1121068" cy="693928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연결선: 꺾임 123">
            <a:extLst>
              <a:ext uri="{FF2B5EF4-FFF2-40B4-BE49-F238E27FC236}">
                <a16:creationId xmlns:a16="http://schemas.microsoft.com/office/drawing/2014/main" id="{98299F97-318F-A037-6B7A-ED9FD6491135}"/>
              </a:ext>
            </a:extLst>
          </p:cNvPr>
          <p:cNvCxnSpPr>
            <a:cxnSpLocks/>
            <a:stCxn id="64" idx="2"/>
            <a:endCxn id="118" idx="0"/>
          </p:cNvCxnSpPr>
          <p:nvPr/>
        </p:nvCxnSpPr>
        <p:spPr>
          <a:xfrm rot="16200000" flipH="1">
            <a:off x="2575827" y="1882784"/>
            <a:ext cx="1113068" cy="460461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직사각형 135">
            <a:extLst>
              <a:ext uri="{FF2B5EF4-FFF2-40B4-BE49-F238E27FC236}">
                <a16:creationId xmlns:a16="http://schemas.microsoft.com/office/drawing/2014/main" id="{757FC0D5-C92F-F9B2-D19F-BDAFA40139C8}"/>
              </a:ext>
            </a:extLst>
          </p:cNvPr>
          <p:cNvSpPr/>
          <p:nvPr/>
        </p:nvSpPr>
        <p:spPr>
          <a:xfrm>
            <a:off x="4574867" y="4165045"/>
            <a:ext cx="1256231" cy="31406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Vertex </a:t>
            </a:r>
            <a:r>
              <a:rPr lang="ko-KR" altLang="en-US" sz="1100" dirty="0"/>
              <a:t>수집</a:t>
            </a:r>
            <a:r>
              <a:rPr lang="en-US" altLang="ko-KR" sz="1100" dirty="0"/>
              <a:t>PC</a:t>
            </a:r>
            <a:endParaRPr lang="ko-KR" altLang="en-US" sz="1100" dirty="0"/>
          </a:p>
        </p:txBody>
      </p:sp>
      <p:pic>
        <p:nvPicPr>
          <p:cNvPr id="137" name="그림 136">
            <a:extLst>
              <a:ext uri="{FF2B5EF4-FFF2-40B4-BE49-F238E27FC236}">
                <a16:creationId xmlns:a16="http://schemas.microsoft.com/office/drawing/2014/main" id="{C1CB06A8-ECAB-C938-A29F-C75BD5898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493" y="5665916"/>
            <a:ext cx="474959" cy="569951"/>
          </a:xfrm>
          <a:prstGeom prst="rect">
            <a:avLst/>
          </a:prstGeom>
        </p:spPr>
      </p:pic>
      <p:pic>
        <p:nvPicPr>
          <p:cNvPr id="138" name="그림 137">
            <a:extLst>
              <a:ext uri="{FF2B5EF4-FFF2-40B4-BE49-F238E27FC236}">
                <a16:creationId xmlns:a16="http://schemas.microsoft.com/office/drawing/2014/main" id="{5A3A544F-B830-614B-3A17-F30F62345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147" y="5665915"/>
            <a:ext cx="474959" cy="569951"/>
          </a:xfrm>
          <a:prstGeom prst="rect">
            <a:avLst/>
          </a:prstGeom>
        </p:spPr>
      </p:pic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1D4D604C-A5E4-1579-42E7-EF7614690108}"/>
              </a:ext>
            </a:extLst>
          </p:cNvPr>
          <p:cNvSpPr/>
          <p:nvPr/>
        </p:nvSpPr>
        <p:spPr>
          <a:xfrm>
            <a:off x="4574866" y="4769364"/>
            <a:ext cx="1256231" cy="3140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Local HUB</a:t>
            </a:r>
            <a:endParaRPr lang="ko-KR" altLang="en-US" sz="1100" dirty="0"/>
          </a:p>
        </p:txBody>
      </p:sp>
      <p:cxnSp>
        <p:nvCxnSpPr>
          <p:cNvPr id="140" name="연결선: 꺾임 139">
            <a:extLst>
              <a:ext uri="{FF2B5EF4-FFF2-40B4-BE49-F238E27FC236}">
                <a16:creationId xmlns:a16="http://schemas.microsoft.com/office/drawing/2014/main" id="{B1060F78-19D1-E9C6-472F-E81177358F4E}"/>
              </a:ext>
            </a:extLst>
          </p:cNvPr>
          <p:cNvCxnSpPr>
            <a:stCxn id="137" idx="0"/>
            <a:endCxn id="139" idx="2"/>
          </p:cNvCxnSpPr>
          <p:nvPr/>
        </p:nvCxnSpPr>
        <p:spPr>
          <a:xfrm rot="5400000" flipH="1" flipV="1">
            <a:off x="4588231" y="5051166"/>
            <a:ext cx="582492" cy="64700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연결선: 꺾임 140">
            <a:extLst>
              <a:ext uri="{FF2B5EF4-FFF2-40B4-BE49-F238E27FC236}">
                <a16:creationId xmlns:a16="http://schemas.microsoft.com/office/drawing/2014/main" id="{76850AB7-57F3-62BB-0237-874F8EFA6E36}"/>
              </a:ext>
            </a:extLst>
          </p:cNvPr>
          <p:cNvCxnSpPr>
            <a:stCxn id="138" idx="0"/>
            <a:endCxn id="139" idx="2"/>
          </p:cNvCxnSpPr>
          <p:nvPr/>
        </p:nvCxnSpPr>
        <p:spPr>
          <a:xfrm rot="16200000" flipV="1">
            <a:off x="5201060" y="5085347"/>
            <a:ext cx="582491" cy="57864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직선 연결선 141">
            <a:extLst>
              <a:ext uri="{FF2B5EF4-FFF2-40B4-BE49-F238E27FC236}">
                <a16:creationId xmlns:a16="http://schemas.microsoft.com/office/drawing/2014/main" id="{4FDEB81D-E4FF-125A-BC75-5AA369C3DEBC}"/>
              </a:ext>
            </a:extLst>
          </p:cNvPr>
          <p:cNvCxnSpPr>
            <a:stCxn id="139" idx="0"/>
            <a:endCxn id="136" idx="2"/>
          </p:cNvCxnSpPr>
          <p:nvPr/>
        </p:nvCxnSpPr>
        <p:spPr>
          <a:xfrm flipV="1">
            <a:off x="5202982" y="4479105"/>
            <a:ext cx="1" cy="2902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직사각형 143">
            <a:extLst>
              <a:ext uri="{FF2B5EF4-FFF2-40B4-BE49-F238E27FC236}">
                <a16:creationId xmlns:a16="http://schemas.microsoft.com/office/drawing/2014/main" id="{416F2BF8-4222-BDB9-1C75-5C96FEDDD9DF}"/>
              </a:ext>
            </a:extLst>
          </p:cNvPr>
          <p:cNvSpPr/>
          <p:nvPr/>
        </p:nvSpPr>
        <p:spPr>
          <a:xfrm>
            <a:off x="6287695" y="4165045"/>
            <a:ext cx="1256231" cy="314060"/>
          </a:xfrm>
          <a:prstGeom prst="rect">
            <a:avLst/>
          </a:prstGeom>
          <a:solidFill>
            <a:schemeClr val="accent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Vertex </a:t>
            </a:r>
            <a:r>
              <a:rPr lang="ko-KR" altLang="en-US" sz="1100" dirty="0"/>
              <a:t>수집</a:t>
            </a:r>
            <a:r>
              <a:rPr lang="en-US" altLang="ko-KR" sz="1100" dirty="0"/>
              <a:t>PC</a:t>
            </a:r>
            <a:endParaRPr lang="ko-KR" altLang="en-US" sz="1100" dirty="0"/>
          </a:p>
        </p:txBody>
      </p:sp>
      <p:pic>
        <p:nvPicPr>
          <p:cNvPr id="145" name="그림 144">
            <a:extLst>
              <a:ext uri="{FF2B5EF4-FFF2-40B4-BE49-F238E27FC236}">
                <a16:creationId xmlns:a16="http://schemas.microsoft.com/office/drawing/2014/main" id="{118122F1-2E79-6FA2-4361-DCD073895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1321" y="5665916"/>
            <a:ext cx="474959" cy="569951"/>
          </a:xfrm>
          <a:prstGeom prst="rect">
            <a:avLst/>
          </a:prstGeom>
        </p:spPr>
      </p:pic>
      <p:pic>
        <p:nvPicPr>
          <p:cNvPr id="146" name="그림 145">
            <a:extLst>
              <a:ext uri="{FF2B5EF4-FFF2-40B4-BE49-F238E27FC236}">
                <a16:creationId xmlns:a16="http://schemas.microsoft.com/office/drawing/2014/main" id="{ABC04370-F3E9-BECB-2F1B-518AEEDEF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975" y="5665915"/>
            <a:ext cx="474959" cy="569951"/>
          </a:xfrm>
          <a:prstGeom prst="rect">
            <a:avLst/>
          </a:prstGeom>
        </p:spPr>
      </p:pic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9DEB26A3-3D5C-FC18-6FE1-28FFB48623D0}"/>
              </a:ext>
            </a:extLst>
          </p:cNvPr>
          <p:cNvSpPr/>
          <p:nvPr/>
        </p:nvSpPr>
        <p:spPr>
          <a:xfrm>
            <a:off x="6287694" y="4769364"/>
            <a:ext cx="1256231" cy="3140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Local HUB</a:t>
            </a:r>
            <a:endParaRPr lang="ko-KR" altLang="en-US" sz="1100" dirty="0"/>
          </a:p>
        </p:txBody>
      </p:sp>
      <p:cxnSp>
        <p:nvCxnSpPr>
          <p:cNvPr id="148" name="연결선: 꺾임 147">
            <a:extLst>
              <a:ext uri="{FF2B5EF4-FFF2-40B4-BE49-F238E27FC236}">
                <a16:creationId xmlns:a16="http://schemas.microsoft.com/office/drawing/2014/main" id="{BC39427E-1D8C-B295-97D3-2A54336EA9D5}"/>
              </a:ext>
            </a:extLst>
          </p:cNvPr>
          <p:cNvCxnSpPr>
            <a:cxnSpLocks/>
            <a:stCxn id="145" idx="0"/>
            <a:endCxn id="147" idx="2"/>
          </p:cNvCxnSpPr>
          <p:nvPr/>
        </p:nvCxnSpPr>
        <p:spPr>
          <a:xfrm rot="5400000" flipH="1" flipV="1">
            <a:off x="6301059" y="5051166"/>
            <a:ext cx="582492" cy="64700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연결선: 꺾임 148">
            <a:extLst>
              <a:ext uri="{FF2B5EF4-FFF2-40B4-BE49-F238E27FC236}">
                <a16:creationId xmlns:a16="http://schemas.microsoft.com/office/drawing/2014/main" id="{43038210-0686-06DE-E024-740687CE0917}"/>
              </a:ext>
            </a:extLst>
          </p:cNvPr>
          <p:cNvCxnSpPr>
            <a:stCxn id="146" idx="0"/>
            <a:endCxn id="147" idx="2"/>
          </p:cNvCxnSpPr>
          <p:nvPr/>
        </p:nvCxnSpPr>
        <p:spPr>
          <a:xfrm rot="16200000" flipV="1">
            <a:off x="6913888" y="5085347"/>
            <a:ext cx="582491" cy="57864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93362F22-A712-30BB-7A37-4E549BA4639C}"/>
              </a:ext>
            </a:extLst>
          </p:cNvPr>
          <p:cNvCxnSpPr>
            <a:stCxn id="147" idx="0"/>
            <a:endCxn id="144" idx="2"/>
          </p:cNvCxnSpPr>
          <p:nvPr/>
        </p:nvCxnSpPr>
        <p:spPr>
          <a:xfrm flipV="1">
            <a:off x="6915810" y="4479105"/>
            <a:ext cx="1" cy="2902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6F87450D-B61F-6CDF-B726-FC95342F2DF4}"/>
              </a:ext>
            </a:extLst>
          </p:cNvPr>
          <p:cNvSpPr/>
          <p:nvPr/>
        </p:nvSpPr>
        <p:spPr>
          <a:xfrm>
            <a:off x="8237188" y="4163685"/>
            <a:ext cx="1256231" cy="314060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오토</a:t>
            </a:r>
            <a:r>
              <a:rPr lang="en-US" altLang="ko-KR" sz="1100" dirty="0"/>
              <a:t>PC </a:t>
            </a:r>
            <a:r>
              <a:rPr lang="ko-KR" altLang="en-US" sz="1100" dirty="0"/>
              <a:t>수집</a:t>
            </a:r>
            <a:r>
              <a:rPr lang="en-US" altLang="ko-KR" sz="1100" dirty="0"/>
              <a:t>PC</a:t>
            </a:r>
            <a:endParaRPr lang="ko-KR" altLang="en-US" sz="1100" dirty="0"/>
          </a:p>
        </p:txBody>
      </p:sp>
      <p:pic>
        <p:nvPicPr>
          <p:cNvPr id="152" name="그림 151">
            <a:extLst>
              <a:ext uri="{FF2B5EF4-FFF2-40B4-BE49-F238E27FC236}">
                <a16:creationId xmlns:a16="http://schemas.microsoft.com/office/drawing/2014/main" id="{6355F92B-6932-1E39-01CE-E62F8AFF4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14" y="5664556"/>
            <a:ext cx="474959" cy="569951"/>
          </a:xfrm>
          <a:prstGeom prst="rect">
            <a:avLst/>
          </a:prstGeom>
        </p:spPr>
      </p:pic>
      <p:pic>
        <p:nvPicPr>
          <p:cNvPr id="153" name="그림 152">
            <a:extLst>
              <a:ext uri="{FF2B5EF4-FFF2-40B4-BE49-F238E27FC236}">
                <a16:creationId xmlns:a16="http://schemas.microsoft.com/office/drawing/2014/main" id="{628EFCEF-DB65-5D19-EFD9-89B203328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6468" y="5664555"/>
            <a:ext cx="474959" cy="569951"/>
          </a:xfrm>
          <a:prstGeom prst="rect">
            <a:avLst/>
          </a:prstGeom>
        </p:spPr>
      </p:pic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30BD06F8-18A8-AC52-CBBB-6422388EAA0D}"/>
              </a:ext>
            </a:extLst>
          </p:cNvPr>
          <p:cNvSpPr/>
          <p:nvPr/>
        </p:nvSpPr>
        <p:spPr>
          <a:xfrm>
            <a:off x="8237187" y="4768004"/>
            <a:ext cx="1256231" cy="3140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Local HUB</a:t>
            </a:r>
            <a:endParaRPr lang="ko-KR" altLang="en-US" sz="1100" dirty="0"/>
          </a:p>
        </p:txBody>
      </p:sp>
      <p:cxnSp>
        <p:nvCxnSpPr>
          <p:cNvPr id="155" name="연결선: 꺾임 154">
            <a:extLst>
              <a:ext uri="{FF2B5EF4-FFF2-40B4-BE49-F238E27FC236}">
                <a16:creationId xmlns:a16="http://schemas.microsoft.com/office/drawing/2014/main" id="{81CED3CE-544D-96D6-C698-919C1F665CD4}"/>
              </a:ext>
            </a:extLst>
          </p:cNvPr>
          <p:cNvCxnSpPr>
            <a:stCxn id="152" idx="0"/>
            <a:endCxn id="154" idx="2"/>
          </p:cNvCxnSpPr>
          <p:nvPr/>
        </p:nvCxnSpPr>
        <p:spPr>
          <a:xfrm rot="5400000" flipH="1" flipV="1">
            <a:off x="8250552" y="5049806"/>
            <a:ext cx="582492" cy="64700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연결선: 꺾임 155">
            <a:extLst>
              <a:ext uri="{FF2B5EF4-FFF2-40B4-BE49-F238E27FC236}">
                <a16:creationId xmlns:a16="http://schemas.microsoft.com/office/drawing/2014/main" id="{D0E19C4B-1C42-BE1E-8B7D-7CCB6BCC369E}"/>
              </a:ext>
            </a:extLst>
          </p:cNvPr>
          <p:cNvCxnSpPr>
            <a:stCxn id="153" idx="0"/>
            <a:endCxn id="154" idx="2"/>
          </p:cNvCxnSpPr>
          <p:nvPr/>
        </p:nvCxnSpPr>
        <p:spPr>
          <a:xfrm rot="16200000" flipV="1">
            <a:off x="8863381" y="5083987"/>
            <a:ext cx="582491" cy="57864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직선 연결선 156">
            <a:extLst>
              <a:ext uri="{FF2B5EF4-FFF2-40B4-BE49-F238E27FC236}">
                <a16:creationId xmlns:a16="http://schemas.microsoft.com/office/drawing/2014/main" id="{DC0B4EE1-BC36-6E0C-8E69-75EFA8E061BA}"/>
              </a:ext>
            </a:extLst>
          </p:cNvPr>
          <p:cNvCxnSpPr>
            <a:stCxn id="154" idx="0"/>
            <a:endCxn id="151" idx="2"/>
          </p:cNvCxnSpPr>
          <p:nvPr/>
        </p:nvCxnSpPr>
        <p:spPr>
          <a:xfrm flipV="1">
            <a:off x="8865303" y="4477745"/>
            <a:ext cx="1" cy="2902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" name="TextBox 157">
            <a:extLst>
              <a:ext uri="{FF2B5EF4-FFF2-40B4-BE49-F238E27FC236}">
                <a16:creationId xmlns:a16="http://schemas.microsoft.com/office/drawing/2014/main" id="{1D96809D-5B7A-C145-5FF9-E5EC0FDC664A}"/>
              </a:ext>
            </a:extLst>
          </p:cNvPr>
          <p:cNvSpPr txBox="1"/>
          <p:nvPr/>
        </p:nvSpPr>
        <p:spPr>
          <a:xfrm>
            <a:off x="8730148" y="6395348"/>
            <a:ext cx="18831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50" b="1" dirty="0"/>
              <a:t>오토</a:t>
            </a:r>
            <a:r>
              <a:rPr lang="en-US" altLang="ko-KR" sz="1050" b="1" dirty="0"/>
              <a:t>PC Local Network</a:t>
            </a:r>
            <a:endParaRPr lang="ko-KR" altLang="en-US" sz="1050" b="1" dirty="0"/>
          </a:p>
        </p:txBody>
      </p:sp>
      <p:sp>
        <p:nvSpPr>
          <p:cNvPr id="159" name="직사각형 158">
            <a:extLst>
              <a:ext uri="{FF2B5EF4-FFF2-40B4-BE49-F238E27FC236}">
                <a16:creationId xmlns:a16="http://schemas.microsoft.com/office/drawing/2014/main" id="{9CD06EB0-BCC6-F208-8C7B-6E9A3B981952}"/>
              </a:ext>
            </a:extLst>
          </p:cNvPr>
          <p:cNvSpPr/>
          <p:nvPr/>
        </p:nvSpPr>
        <p:spPr>
          <a:xfrm>
            <a:off x="9985183" y="4163685"/>
            <a:ext cx="1256231" cy="314060"/>
          </a:xfrm>
          <a:prstGeom prst="rect">
            <a:avLst/>
          </a:prstGeom>
          <a:solidFill>
            <a:schemeClr val="accent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/>
              <a:t>오토</a:t>
            </a:r>
            <a:r>
              <a:rPr lang="en-US" altLang="ko-KR" sz="1100" dirty="0"/>
              <a:t>PC </a:t>
            </a:r>
            <a:r>
              <a:rPr lang="ko-KR" altLang="en-US" sz="1100" dirty="0"/>
              <a:t>수집</a:t>
            </a:r>
            <a:r>
              <a:rPr lang="en-US" altLang="ko-KR" sz="1100" dirty="0"/>
              <a:t>PC</a:t>
            </a:r>
            <a:endParaRPr lang="ko-KR" altLang="en-US" sz="1100" dirty="0"/>
          </a:p>
        </p:txBody>
      </p:sp>
      <p:pic>
        <p:nvPicPr>
          <p:cNvPr id="160" name="그림 159">
            <a:extLst>
              <a:ext uri="{FF2B5EF4-FFF2-40B4-BE49-F238E27FC236}">
                <a16:creationId xmlns:a16="http://schemas.microsoft.com/office/drawing/2014/main" id="{1C0FC720-7A9A-A427-DFAD-D4439D159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809" y="5664556"/>
            <a:ext cx="474959" cy="569951"/>
          </a:xfrm>
          <a:prstGeom prst="rect">
            <a:avLst/>
          </a:prstGeom>
        </p:spPr>
      </p:pic>
      <p:pic>
        <p:nvPicPr>
          <p:cNvPr id="161" name="그림 160">
            <a:extLst>
              <a:ext uri="{FF2B5EF4-FFF2-40B4-BE49-F238E27FC236}">
                <a16:creationId xmlns:a16="http://schemas.microsoft.com/office/drawing/2014/main" id="{AE3C0439-4C5E-8FE0-73C9-2A9CB4982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463" y="5664555"/>
            <a:ext cx="474959" cy="569951"/>
          </a:xfrm>
          <a:prstGeom prst="rect">
            <a:avLst/>
          </a:prstGeom>
        </p:spPr>
      </p:pic>
      <p:sp>
        <p:nvSpPr>
          <p:cNvPr id="162" name="직사각형 161">
            <a:extLst>
              <a:ext uri="{FF2B5EF4-FFF2-40B4-BE49-F238E27FC236}">
                <a16:creationId xmlns:a16="http://schemas.microsoft.com/office/drawing/2014/main" id="{63E0B9BA-76F7-540A-36B8-F5C27B9B62CF}"/>
              </a:ext>
            </a:extLst>
          </p:cNvPr>
          <p:cNvSpPr/>
          <p:nvPr/>
        </p:nvSpPr>
        <p:spPr>
          <a:xfrm>
            <a:off x="9985182" y="4768004"/>
            <a:ext cx="1256231" cy="3140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Local HUB</a:t>
            </a:r>
            <a:endParaRPr lang="ko-KR" altLang="en-US" sz="1100" dirty="0"/>
          </a:p>
        </p:txBody>
      </p:sp>
      <p:cxnSp>
        <p:nvCxnSpPr>
          <p:cNvPr id="163" name="연결선: 꺾임 162">
            <a:extLst>
              <a:ext uri="{FF2B5EF4-FFF2-40B4-BE49-F238E27FC236}">
                <a16:creationId xmlns:a16="http://schemas.microsoft.com/office/drawing/2014/main" id="{71DE4C29-0398-1388-6E4B-443090907383}"/>
              </a:ext>
            </a:extLst>
          </p:cNvPr>
          <p:cNvCxnSpPr>
            <a:stCxn id="160" idx="0"/>
            <a:endCxn id="162" idx="2"/>
          </p:cNvCxnSpPr>
          <p:nvPr/>
        </p:nvCxnSpPr>
        <p:spPr>
          <a:xfrm rot="5400000" flipH="1" flipV="1">
            <a:off x="9998547" y="5049806"/>
            <a:ext cx="582492" cy="647009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연결선: 꺾임 163">
            <a:extLst>
              <a:ext uri="{FF2B5EF4-FFF2-40B4-BE49-F238E27FC236}">
                <a16:creationId xmlns:a16="http://schemas.microsoft.com/office/drawing/2014/main" id="{46145FD8-3EA3-D2D9-C50C-56C50E9BEBD1}"/>
              </a:ext>
            </a:extLst>
          </p:cNvPr>
          <p:cNvCxnSpPr>
            <a:stCxn id="161" idx="0"/>
            <a:endCxn id="162" idx="2"/>
          </p:cNvCxnSpPr>
          <p:nvPr/>
        </p:nvCxnSpPr>
        <p:spPr>
          <a:xfrm rot="16200000" flipV="1">
            <a:off x="10611376" y="5083987"/>
            <a:ext cx="582491" cy="578645"/>
          </a:xfrm>
          <a:prstGeom prst="bent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직선 연결선 164">
            <a:extLst>
              <a:ext uri="{FF2B5EF4-FFF2-40B4-BE49-F238E27FC236}">
                <a16:creationId xmlns:a16="http://schemas.microsoft.com/office/drawing/2014/main" id="{DAFE9A35-E40D-FC14-09EA-4D1BE944BDD3}"/>
              </a:ext>
            </a:extLst>
          </p:cNvPr>
          <p:cNvCxnSpPr>
            <a:stCxn id="162" idx="0"/>
            <a:endCxn id="159" idx="2"/>
          </p:cNvCxnSpPr>
          <p:nvPr/>
        </p:nvCxnSpPr>
        <p:spPr>
          <a:xfrm flipV="1">
            <a:off x="10613298" y="4477745"/>
            <a:ext cx="1" cy="2902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사각형: 둥근 모서리 165">
            <a:extLst>
              <a:ext uri="{FF2B5EF4-FFF2-40B4-BE49-F238E27FC236}">
                <a16:creationId xmlns:a16="http://schemas.microsoft.com/office/drawing/2014/main" id="{C0014E1D-05A1-FDB5-82F5-1ABA283EE0FB}"/>
              </a:ext>
            </a:extLst>
          </p:cNvPr>
          <p:cNvSpPr/>
          <p:nvPr/>
        </p:nvSpPr>
        <p:spPr>
          <a:xfrm>
            <a:off x="4290506" y="4583217"/>
            <a:ext cx="3441427" cy="1812131"/>
          </a:xfrm>
          <a:prstGeom prst="roundRect">
            <a:avLst>
              <a:gd name="adj" fmla="val 6284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7" name="사각형: 둥근 모서리 166">
            <a:extLst>
              <a:ext uri="{FF2B5EF4-FFF2-40B4-BE49-F238E27FC236}">
                <a16:creationId xmlns:a16="http://schemas.microsoft.com/office/drawing/2014/main" id="{66358E15-1B61-57CF-6DE5-00516AC69E33}"/>
              </a:ext>
            </a:extLst>
          </p:cNvPr>
          <p:cNvSpPr/>
          <p:nvPr/>
        </p:nvSpPr>
        <p:spPr>
          <a:xfrm>
            <a:off x="7835851" y="4583217"/>
            <a:ext cx="3593572" cy="1812131"/>
          </a:xfrm>
          <a:prstGeom prst="roundRect">
            <a:avLst>
              <a:gd name="adj" fmla="val 6284"/>
            </a:avLst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B3DC9572-60E6-98F9-1D3D-9CF535D46310}"/>
              </a:ext>
            </a:extLst>
          </p:cNvPr>
          <p:cNvSpPr txBox="1"/>
          <p:nvPr/>
        </p:nvSpPr>
        <p:spPr>
          <a:xfrm>
            <a:off x="5089746" y="6381129"/>
            <a:ext cx="188314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b="1" dirty="0"/>
              <a:t>Vertex Local Network</a:t>
            </a:r>
            <a:endParaRPr lang="ko-KR" altLang="en-US" sz="1050" b="1" dirty="0"/>
          </a:p>
        </p:txBody>
      </p:sp>
      <p:cxnSp>
        <p:nvCxnSpPr>
          <p:cNvPr id="171" name="연결선: 꺾임 170">
            <a:extLst>
              <a:ext uri="{FF2B5EF4-FFF2-40B4-BE49-F238E27FC236}">
                <a16:creationId xmlns:a16="http://schemas.microsoft.com/office/drawing/2014/main" id="{D50D8433-BFC8-5CF2-DD33-89D9D1EA5FEC}"/>
              </a:ext>
            </a:extLst>
          </p:cNvPr>
          <p:cNvCxnSpPr>
            <a:cxnSpLocks/>
            <a:stCxn id="151" idx="0"/>
            <a:endCxn id="100" idx="2"/>
          </p:cNvCxnSpPr>
          <p:nvPr/>
        </p:nvCxnSpPr>
        <p:spPr>
          <a:xfrm rot="16200000" flipV="1">
            <a:off x="6772587" y="2070967"/>
            <a:ext cx="1356632" cy="2828803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연결선: 꺾임 173">
            <a:extLst>
              <a:ext uri="{FF2B5EF4-FFF2-40B4-BE49-F238E27FC236}">
                <a16:creationId xmlns:a16="http://schemas.microsoft.com/office/drawing/2014/main" id="{659BB54E-15F7-D8F7-B500-2D0636507BA7}"/>
              </a:ext>
            </a:extLst>
          </p:cNvPr>
          <p:cNvCxnSpPr>
            <a:cxnSpLocks/>
            <a:stCxn id="159" idx="0"/>
            <a:endCxn id="100" idx="2"/>
          </p:cNvCxnSpPr>
          <p:nvPr/>
        </p:nvCxnSpPr>
        <p:spPr>
          <a:xfrm rot="16200000" flipV="1">
            <a:off x="7646584" y="1196970"/>
            <a:ext cx="1356632" cy="4576798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사각형: 둥근 모서리 197">
            <a:extLst>
              <a:ext uri="{FF2B5EF4-FFF2-40B4-BE49-F238E27FC236}">
                <a16:creationId xmlns:a16="http://schemas.microsoft.com/office/drawing/2014/main" id="{3250C812-5146-FE54-971B-D9B06931BFE6}"/>
              </a:ext>
            </a:extLst>
          </p:cNvPr>
          <p:cNvSpPr/>
          <p:nvPr/>
        </p:nvSpPr>
        <p:spPr>
          <a:xfrm>
            <a:off x="9844515" y="845018"/>
            <a:ext cx="1316052" cy="1089681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dirty="0">
                <a:solidFill>
                  <a:schemeClr val="tx1"/>
                </a:solidFill>
              </a:rPr>
              <a:t>User</a:t>
            </a:r>
            <a:r>
              <a:rPr lang="ko-KR" altLang="en-US" sz="1050" dirty="0">
                <a:solidFill>
                  <a:schemeClr val="tx1"/>
                </a:solidFill>
              </a:rPr>
              <a:t> </a:t>
            </a:r>
            <a:r>
              <a:rPr lang="en-US" altLang="ko-KR" sz="1050" dirty="0">
                <a:solidFill>
                  <a:schemeClr val="tx1"/>
                </a:solidFill>
              </a:rPr>
              <a:t>Group</a:t>
            </a: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  <a:p>
            <a:pPr algn="ctr"/>
            <a:endParaRPr lang="en-US" altLang="ko-KR" sz="1050" dirty="0">
              <a:solidFill>
                <a:schemeClr val="tx1"/>
              </a:solidFill>
            </a:endParaRPr>
          </a:p>
        </p:txBody>
      </p:sp>
      <p:pic>
        <p:nvPicPr>
          <p:cNvPr id="199" name="그림 198">
            <a:extLst>
              <a:ext uri="{FF2B5EF4-FFF2-40B4-BE49-F238E27FC236}">
                <a16:creationId xmlns:a16="http://schemas.microsoft.com/office/drawing/2014/main" id="{C57A9A02-B0C0-4DA0-1FD4-A254CAAB9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853" y="1085454"/>
            <a:ext cx="1253055" cy="746301"/>
          </a:xfrm>
          <a:prstGeom prst="rect">
            <a:avLst/>
          </a:prstGeom>
        </p:spPr>
      </p:pic>
      <p:sp>
        <p:nvSpPr>
          <p:cNvPr id="200" name="TextBox 199">
            <a:extLst>
              <a:ext uri="{FF2B5EF4-FFF2-40B4-BE49-F238E27FC236}">
                <a16:creationId xmlns:a16="http://schemas.microsoft.com/office/drawing/2014/main" id="{84D9518A-889A-BA1C-E048-A9CE2DC660B0}"/>
              </a:ext>
            </a:extLst>
          </p:cNvPr>
          <p:cNvSpPr txBox="1"/>
          <p:nvPr/>
        </p:nvSpPr>
        <p:spPr>
          <a:xfrm>
            <a:off x="5946621" y="847594"/>
            <a:ext cx="3555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/>
              <a:t>DID </a:t>
            </a:r>
            <a:r>
              <a:rPr lang="ko-KR" altLang="en-US" sz="1100" b="1" dirty="0"/>
              <a:t>모니터링 </a:t>
            </a:r>
            <a:r>
              <a:rPr lang="en-US" altLang="ko-KR" sz="1100" b="1" dirty="0"/>
              <a:t>PC(Live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Jackpot,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Hit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Log)</a:t>
            </a:r>
            <a:endParaRPr lang="ko-KR" altLang="en-US" sz="1100" b="1" dirty="0"/>
          </a:p>
        </p:txBody>
      </p:sp>
      <p:pic>
        <p:nvPicPr>
          <p:cNvPr id="201" name="그림 200">
            <a:extLst>
              <a:ext uri="{FF2B5EF4-FFF2-40B4-BE49-F238E27FC236}">
                <a16:creationId xmlns:a16="http://schemas.microsoft.com/office/drawing/2014/main" id="{B9C2C17D-1996-5244-4841-FBB2EA221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760" y="1085456"/>
            <a:ext cx="431160" cy="749128"/>
          </a:xfrm>
          <a:prstGeom prst="rect">
            <a:avLst/>
          </a:prstGeom>
        </p:spPr>
      </p:pic>
      <p:pic>
        <p:nvPicPr>
          <p:cNvPr id="202" name="그림 201">
            <a:extLst>
              <a:ext uri="{FF2B5EF4-FFF2-40B4-BE49-F238E27FC236}">
                <a16:creationId xmlns:a16="http://schemas.microsoft.com/office/drawing/2014/main" id="{68617300-FA73-4099-D67C-4452F48054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749" t="7675" r="15141" b="15747"/>
          <a:stretch>
            <a:fillRect/>
          </a:stretch>
        </p:blipFill>
        <p:spPr>
          <a:xfrm>
            <a:off x="7824572" y="1094975"/>
            <a:ext cx="536156" cy="739609"/>
          </a:xfrm>
          <a:prstGeom prst="rect">
            <a:avLst/>
          </a:prstGeom>
        </p:spPr>
      </p:pic>
      <p:pic>
        <p:nvPicPr>
          <p:cNvPr id="203" name="그림 202">
            <a:extLst>
              <a:ext uri="{FF2B5EF4-FFF2-40B4-BE49-F238E27FC236}">
                <a16:creationId xmlns:a16="http://schemas.microsoft.com/office/drawing/2014/main" id="{DDFC24EF-44A7-043F-1D66-56FAD7FE1C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7957" y="1084093"/>
            <a:ext cx="524277" cy="746305"/>
          </a:xfrm>
          <a:prstGeom prst="rect">
            <a:avLst/>
          </a:prstGeom>
        </p:spPr>
      </p:pic>
      <p:pic>
        <p:nvPicPr>
          <p:cNvPr id="204" name="그림 203">
            <a:extLst>
              <a:ext uri="{FF2B5EF4-FFF2-40B4-BE49-F238E27FC236}">
                <a16:creationId xmlns:a16="http://schemas.microsoft.com/office/drawing/2014/main" id="{F4843B16-9757-6A6D-998A-BBAF62B4BA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424" y="1090790"/>
            <a:ext cx="548676" cy="739609"/>
          </a:xfrm>
          <a:prstGeom prst="rect">
            <a:avLst/>
          </a:prstGeom>
        </p:spPr>
      </p:pic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C201F59E-3171-5076-C586-F63A6905E451}"/>
              </a:ext>
            </a:extLst>
          </p:cNvPr>
          <p:cNvCxnSpPr>
            <a:cxnSpLocks/>
          </p:cNvCxnSpPr>
          <p:nvPr/>
        </p:nvCxnSpPr>
        <p:spPr>
          <a:xfrm>
            <a:off x="7759644" y="1870876"/>
            <a:ext cx="0" cy="557508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112" descr="일반사용자">
            <a:extLst>
              <a:ext uri="{FF2B5EF4-FFF2-40B4-BE49-F238E27FC236}">
                <a16:creationId xmlns:a16="http://schemas.microsoft.com/office/drawing/2014/main" id="{26DD8CB7-A921-A1BB-3555-C36A3F7CA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355" y="1159078"/>
            <a:ext cx="57785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669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824E0-B8DC-9D08-8767-E392474D2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8B4B40-C9E9-7BFB-D30D-2939204A3A4D}"/>
              </a:ext>
            </a:extLst>
          </p:cNvPr>
          <p:cNvSpPr txBox="1"/>
          <p:nvPr/>
        </p:nvSpPr>
        <p:spPr>
          <a:xfrm>
            <a:off x="217451" y="130598"/>
            <a:ext cx="304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b="1" dirty="0">
                <a:latin typeface="+mj-lt"/>
              </a:rPr>
              <a:t>(Network </a:t>
            </a:r>
            <a:r>
              <a:rPr lang="ko-KR" altLang="en-US" b="1" dirty="0">
                <a:latin typeface="+mj-lt"/>
              </a:rPr>
              <a:t>구성</a:t>
            </a:r>
            <a:r>
              <a:rPr lang="en-US" altLang="ko-KR" b="1" dirty="0">
                <a:latin typeface="+mj-lt"/>
              </a:rPr>
              <a:t>)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95F77636-9AB7-6E98-DE35-1AADAD1BD0BB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241B1C93-F89E-95E9-F079-3515C1378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958413"/>
              </p:ext>
            </p:extLst>
          </p:nvPr>
        </p:nvGraphicFramePr>
        <p:xfrm>
          <a:off x="217451" y="828118"/>
          <a:ext cx="11613188" cy="56669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820">
                  <a:extLst>
                    <a:ext uri="{9D8B030D-6E8A-4147-A177-3AD203B41FA5}">
                      <a16:colId xmlns:a16="http://schemas.microsoft.com/office/drawing/2014/main" val="2117439026"/>
                    </a:ext>
                  </a:extLst>
                </a:gridCol>
                <a:gridCol w="2028366">
                  <a:extLst>
                    <a:ext uri="{9D8B030D-6E8A-4147-A177-3AD203B41FA5}">
                      <a16:colId xmlns:a16="http://schemas.microsoft.com/office/drawing/2014/main" val="2023611261"/>
                    </a:ext>
                  </a:extLst>
                </a:gridCol>
                <a:gridCol w="882813">
                  <a:extLst>
                    <a:ext uri="{9D8B030D-6E8A-4147-A177-3AD203B41FA5}">
                      <a16:colId xmlns:a16="http://schemas.microsoft.com/office/drawing/2014/main" val="1756536193"/>
                    </a:ext>
                  </a:extLst>
                </a:gridCol>
                <a:gridCol w="1198102">
                  <a:extLst>
                    <a:ext uri="{9D8B030D-6E8A-4147-A177-3AD203B41FA5}">
                      <a16:colId xmlns:a16="http://schemas.microsoft.com/office/drawing/2014/main" val="3440064208"/>
                    </a:ext>
                  </a:extLst>
                </a:gridCol>
                <a:gridCol w="2143974">
                  <a:extLst>
                    <a:ext uri="{9D8B030D-6E8A-4147-A177-3AD203B41FA5}">
                      <a16:colId xmlns:a16="http://schemas.microsoft.com/office/drawing/2014/main" val="3763890198"/>
                    </a:ext>
                  </a:extLst>
                </a:gridCol>
                <a:gridCol w="5013113">
                  <a:extLst>
                    <a:ext uri="{9D8B030D-6E8A-4147-A177-3AD203B41FA5}">
                      <a16:colId xmlns:a16="http://schemas.microsoft.com/office/drawing/2014/main" val="190436156"/>
                    </a:ext>
                  </a:extLst>
                </a:gridCol>
              </a:tblGrid>
              <a:tr h="2274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50" b="1" u="none" strike="noStrike" dirty="0">
                          <a:effectLst/>
                        </a:rPr>
                        <a:t>항목</a:t>
                      </a:r>
                      <a:endParaRPr lang="ko-KR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50" b="1" u="none" strike="noStrike" dirty="0">
                          <a:effectLst/>
                        </a:rPr>
                        <a:t>용   도</a:t>
                      </a:r>
                      <a:endParaRPr lang="ko-KR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50" b="1" u="none" strike="noStrike" dirty="0">
                          <a:effectLst/>
                        </a:rPr>
                        <a:t>운영체제</a:t>
                      </a:r>
                      <a:endParaRPr lang="ko-KR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50" b="1" u="none" strike="noStrike" dirty="0">
                          <a:effectLst/>
                        </a:rPr>
                        <a:t>IP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50" b="1" u="none" strike="noStrike" dirty="0">
                          <a:effectLst/>
                        </a:rPr>
                        <a:t>계정정보</a:t>
                      </a:r>
                      <a:r>
                        <a:rPr lang="en-US" altLang="ko-KR" sz="1050" b="1" u="none" strike="noStrike" dirty="0">
                          <a:effectLst/>
                        </a:rPr>
                        <a:t>(</a:t>
                      </a:r>
                      <a:r>
                        <a:rPr lang="en-US" sz="1050" b="1" u="none" strike="noStrike" dirty="0">
                          <a:effectLst/>
                        </a:rPr>
                        <a:t>id/PW)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50" b="1" u="none" strike="noStrike" dirty="0">
                          <a:effectLst/>
                        </a:rPr>
                        <a:t>요 청 사 항</a:t>
                      </a:r>
                      <a:endParaRPr lang="ko-KR" altLang="en-US" sz="105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909411747"/>
                  </a:ext>
                </a:extLst>
              </a:tr>
              <a:tr h="21757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데이터 수집 미들웨어 운영</a:t>
                      </a:r>
                      <a:r>
                        <a:rPr lang="en-US" altLang="ko-KR" sz="1000" u="none" strike="noStrike" dirty="0">
                          <a:effectLst/>
                        </a:rPr>
                        <a:t>(DAS)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Windows </a:t>
                      </a:r>
                      <a:r>
                        <a:rPr lang="ko-KR" altLang="en-US" sz="1000" u="none" strike="noStrike">
                          <a:effectLst/>
                        </a:rPr>
                        <a:t>계열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10.153.81.32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administrator / Gtech1234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미들웨어가 운영될 또는 운영되고 있는 서버의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정보가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415398605"/>
                  </a:ext>
                </a:extLst>
              </a:tr>
              <a:tr h="217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DID </a:t>
                      </a:r>
                      <a:r>
                        <a:rPr lang="ko-KR" altLang="en-US" sz="1000" u="none" strike="noStrike">
                          <a:effectLst/>
                        </a:rPr>
                        <a:t>신규망 연동을 위한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19235275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웹서버 운영</a:t>
                      </a:r>
                      <a:r>
                        <a:rPr lang="en-US" altLang="ko-KR" sz="1000" u="none" strike="noStrike" dirty="0">
                          <a:effectLst/>
                        </a:rPr>
                        <a:t>(WEB IIS) / Database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Ubuntu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10.150.10.192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irisrainbow / IrisRainbow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웹서버로 운영할 서버의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정보가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4095163697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미디어 파일저장 및 공유</a:t>
                      </a:r>
                      <a:r>
                        <a:rPr lang="en-US" altLang="ko-KR" sz="1000" u="none" strike="noStrike">
                          <a:effectLst/>
                        </a:rPr>
                        <a:t>(FS SMB)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Ubuntu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10.150.10.193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morpheusdream / MorpheusDream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SMB</a:t>
                      </a:r>
                      <a:r>
                        <a:rPr lang="ko-KR" altLang="en-US" sz="1000" u="none" strike="noStrike">
                          <a:effectLst/>
                        </a:rPr>
                        <a:t>구동이 되는 저장용량 </a:t>
                      </a:r>
                      <a:r>
                        <a:rPr lang="en-US" altLang="ko-KR" sz="1000" u="none" strike="noStrike">
                          <a:effectLst/>
                        </a:rPr>
                        <a:t>4T</a:t>
                      </a:r>
                      <a:r>
                        <a:rPr lang="ko-KR" altLang="en-US" sz="1000" u="none" strike="noStrike">
                          <a:effectLst/>
                        </a:rPr>
                        <a:t>이상의 저장공간이 있는 </a:t>
                      </a:r>
                      <a:r>
                        <a:rPr lang="en-US" altLang="ko-KR" sz="1000" u="none" strike="noStrike">
                          <a:effectLst/>
                        </a:rPr>
                        <a:t>NAS</a:t>
                      </a:r>
                      <a:r>
                        <a:rPr lang="ko-KR" altLang="en-US" sz="1000" u="none" strike="noStrike">
                          <a:effectLst/>
                        </a:rPr>
                        <a:t>의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와 계정정보가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3284642007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웹서버 운영</a:t>
                      </a:r>
                      <a:r>
                        <a:rPr lang="en-US" altLang="ko-KR" sz="1000" u="none" strike="noStrike">
                          <a:effectLst/>
                        </a:rPr>
                        <a:t>(WEB IIS) / Database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Ubuntu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10.150.10.194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nemesisjustice / NemesisJustice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실제 운영할 </a:t>
                      </a:r>
                      <a:r>
                        <a:rPr lang="en-US" altLang="ko-KR" sz="1000" u="none" strike="noStrike">
                          <a:effectLst/>
                        </a:rPr>
                        <a:t>WEB / Db Server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360151184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미디어 파일저장 및 공유</a:t>
                      </a:r>
                      <a:r>
                        <a:rPr lang="en-US" altLang="ko-KR" sz="1000" u="none" strike="noStrike">
                          <a:effectLst/>
                        </a:rPr>
                        <a:t>(FS SMB)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Ubuntu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10.150.10.195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tychefortune / TycheFortune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실제 운영할 </a:t>
                      </a:r>
                      <a:r>
                        <a:rPr lang="en-US" altLang="ko-KR" sz="1000" u="none" strike="noStrike">
                          <a:effectLst/>
                        </a:rPr>
                        <a:t>SMB </a:t>
                      </a:r>
                      <a:r>
                        <a:rPr lang="ko-KR" altLang="en-US" sz="1000" u="none" strike="noStrike">
                          <a:effectLst/>
                        </a:rPr>
                        <a:t>서버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666344413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Rev7 </a:t>
                      </a:r>
                      <a:r>
                        <a:rPr lang="ko-KR" altLang="en-US" sz="1000" u="none" strike="noStrike" dirty="0">
                          <a:effectLst/>
                        </a:rPr>
                        <a:t>정보수집 컨버터 연결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10.153.67.150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770703276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Rev7 </a:t>
                      </a:r>
                      <a:r>
                        <a:rPr lang="ko-KR" altLang="en-US" sz="1000" u="none" strike="noStrike" dirty="0">
                          <a:effectLst/>
                        </a:rPr>
                        <a:t>정보수집 컨버터 연결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10.153.67.151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453324260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T2E </a:t>
                      </a:r>
                      <a:r>
                        <a:rPr lang="ko-KR" altLang="en-US" sz="1000" u="none" strike="noStrike">
                          <a:effectLst/>
                        </a:rPr>
                        <a:t>잭팟정보 수집 컨버터 연결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10.153.67.152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451341303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T2E </a:t>
                      </a:r>
                      <a:r>
                        <a:rPr lang="ko-KR" altLang="en-US" sz="1000" u="none" strike="noStrike">
                          <a:effectLst/>
                        </a:rPr>
                        <a:t>잭팟정보 수집 컨버터 연결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10.153.67.153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3999654864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T2E </a:t>
                      </a:r>
                      <a:r>
                        <a:rPr lang="ko-KR" altLang="en-US" sz="1000" u="none" strike="noStrike">
                          <a:effectLst/>
                        </a:rPr>
                        <a:t>잭팟정보 수집 컨버터 연결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10.153.67.154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93254661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T2E </a:t>
                      </a:r>
                      <a:r>
                        <a:rPr lang="ko-KR" altLang="en-US" sz="1000" u="none" strike="noStrike">
                          <a:effectLst/>
                        </a:rPr>
                        <a:t>잭팟정보 수집 컨버터 연결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10.153.67.155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894006225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12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T2E </a:t>
                      </a:r>
                      <a:r>
                        <a:rPr lang="ko-KR" altLang="en-US" sz="1000" u="none" strike="noStrike">
                          <a:effectLst/>
                        </a:rPr>
                        <a:t>잭팟정보 수집 컨버터 연결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10.153.67.156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18407079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13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T2E </a:t>
                      </a:r>
                      <a:r>
                        <a:rPr lang="ko-KR" altLang="en-US" sz="1000" u="none" strike="noStrike">
                          <a:effectLst/>
                        </a:rPr>
                        <a:t>잭팟정보 수집 컨버터 연결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10.153.67.157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Serial to Ethernet </a:t>
                      </a:r>
                      <a:r>
                        <a:rPr lang="ko-KR" altLang="en-US" sz="1000" u="none" strike="noStrike">
                          <a:effectLst/>
                        </a:rPr>
                        <a:t>컨버터를 연결할 </a:t>
                      </a:r>
                      <a:r>
                        <a:rPr lang="en-US" sz="1000" u="none" strike="noStrike">
                          <a:effectLst/>
                        </a:rPr>
                        <a:t>IP</a:t>
                      </a:r>
                      <a:r>
                        <a:rPr lang="ko-KR" altLang="en-US" sz="1000" u="none" strike="noStrike">
                          <a:effectLst/>
                        </a:rPr>
                        <a:t>가 필요함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033684842"/>
                  </a:ext>
                </a:extLst>
              </a:tr>
              <a:tr h="21757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14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Vertex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잭팟정보</a:t>
                      </a:r>
                      <a:r>
                        <a:rPr lang="ko-KR" altLang="en-US" sz="1000" u="none" strike="noStrike" dirty="0">
                          <a:effectLst/>
                        </a:rPr>
                        <a:t> 수집 </a:t>
                      </a:r>
                      <a:r>
                        <a:rPr lang="en-US" altLang="ko-KR" sz="1000" u="none" strike="noStrike" dirty="0">
                          <a:effectLst/>
                        </a:rPr>
                        <a:t>PC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Windows </a:t>
                      </a:r>
                      <a:r>
                        <a:rPr lang="ko-KR" altLang="en-US" sz="1000" u="none" strike="noStrike">
                          <a:effectLst/>
                        </a:rPr>
                        <a:t>계열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게임내에서 운영중인 </a:t>
                      </a:r>
                      <a:r>
                        <a:rPr lang="en-US" altLang="ko-KR" sz="1000" u="none" strike="noStrike">
                          <a:effectLst/>
                        </a:rPr>
                        <a:t>Local </a:t>
                      </a:r>
                      <a:r>
                        <a:rPr lang="ko-KR" altLang="en-US" sz="1000" u="none" strike="noStrike">
                          <a:effectLst/>
                        </a:rPr>
                        <a:t>망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3189391549"/>
                  </a:ext>
                </a:extLst>
              </a:tr>
              <a:tr h="217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10.153.67.158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중계 </a:t>
                      </a:r>
                      <a:r>
                        <a:rPr lang="en-US" altLang="ko-KR" sz="1000" u="none" strike="noStrike" dirty="0">
                          <a:effectLst/>
                        </a:rPr>
                        <a:t>PC</a:t>
                      </a:r>
                      <a:r>
                        <a:rPr lang="ko-KR" altLang="en-US" sz="1000" u="none" strike="noStrike" dirty="0">
                          <a:effectLst/>
                        </a:rPr>
                        <a:t>를 통해 현장에 설치된 허브에서 네트워크 </a:t>
                      </a:r>
                      <a:r>
                        <a:rPr lang="en-US" altLang="ko-KR" sz="1000" u="none" strike="noStrike" dirty="0">
                          <a:effectLst/>
                        </a:rPr>
                        <a:t>Hooking</a:t>
                      </a:r>
                      <a:r>
                        <a:rPr lang="ko-KR" altLang="en-US" sz="1000" u="none" strike="noStrike" dirty="0">
                          <a:effectLst/>
                        </a:rPr>
                        <a:t>이 필요함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3059532323"/>
                  </a:ext>
                </a:extLst>
              </a:tr>
              <a:tr h="21757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15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Vertex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잭팟정보</a:t>
                      </a:r>
                      <a:r>
                        <a:rPr lang="ko-KR" altLang="en-US" sz="1000" u="none" strike="noStrike" dirty="0">
                          <a:effectLst/>
                        </a:rPr>
                        <a:t> 수집</a:t>
                      </a:r>
                      <a:r>
                        <a:rPr lang="en-US" altLang="ko-KR" sz="1000" u="none" strike="noStrike" dirty="0">
                          <a:effectLst/>
                        </a:rPr>
                        <a:t>PC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Windows </a:t>
                      </a:r>
                      <a:r>
                        <a:rPr lang="ko-KR" altLang="en-US" sz="1000" u="none" strike="noStrike">
                          <a:effectLst/>
                        </a:rPr>
                        <a:t>계열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게임내에서 운영중인 </a:t>
                      </a:r>
                      <a:r>
                        <a:rPr lang="en-US" altLang="ko-KR" sz="1000" u="none" strike="noStrike">
                          <a:effectLst/>
                        </a:rPr>
                        <a:t>Local </a:t>
                      </a:r>
                      <a:r>
                        <a:rPr lang="ko-KR" altLang="en-US" sz="1000" u="none" strike="noStrike">
                          <a:effectLst/>
                        </a:rPr>
                        <a:t>망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3003837345"/>
                  </a:ext>
                </a:extLst>
              </a:tr>
              <a:tr h="217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10.153.67.159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중계 </a:t>
                      </a:r>
                      <a:r>
                        <a:rPr lang="en-US" altLang="ko-KR" sz="1000" u="none" strike="noStrike" dirty="0">
                          <a:effectLst/>
                        </a:rPr>
                        <a:t>PC</a:t>
                      </a:r>
                      <a:r>
                        <a:rPr lang="ko-KR" altLang="en-US" sz="1000" u="none" strike="noStrike" dirty="0">
                          <a:effectLst/>
                        </a:rPr>
                        <a:t>를 통해 현장에 설치된 허브에서 네트워크 </a:t>
                      </a:r>
                      <a:r>
                        <a:rPr lang="en-US" altLang="ko-KR" sz="1000" u="none" strike="noStrike" dirty="0">
                          <a:effectLst/>
                        </a:rPr>
                        <a:t>Hooking</a:t>
                      </a:r>
                      <a:r>
                        <a:rPr lang="ko-KR" altLang="en-US" sz="1000" u="none" strike="noStrike" dirty="0">
                          <a:effectLst/>
                        </a:rPr>
                        <a:t>이 필요함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854273966"/>
                  </a:ext>
                </a:extLst>
              </a:tr>
              <a:tr h="21757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16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 err="1">
                          <a:effectLst/>
                        </a:rPr>
                        <a:t>오토머신</a:t>
                      </a: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</a:rPr>
                        <a:t>PC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잭팟정보</a:t>
                      </a:r>
                      <a:r>
                        <a:rPr lang="ko-KR" altLang="en-US" sz="1000" u="none" strike="noStrike" dirty="0">
                          <a:effectLst/>
                        </a:rPr>
                        <a:t> 수집 </a:t>
                      </a:r>
                      <a:r>
                        <a:rPr lang="en-US" altLang="ko-KR" sz="1000" u="none" strike="noStrike" dirty="0">
                          <a:effectLst/>
                        </a:rPr>
                        <a:t>PC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Windows </a:t>
                      </a:r>
                      <a:r>
                        <a:rPr lang="ko-KR" altLang="en-US" sz="1000" u="none" strike="noStrike">
                          <a:effectLst/>
                        </a:rPr>
                        <a:t>계열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게임내에서 운영중인 </a:t>
                      </a:r>
                      <a:r>
                        <a:rPr lang="en-US" altLang="ko-KR" sz="1000" u="none" strike="noStrike" dirty="0">
                          <a:effectLst/>
                        </a:rPr>
                        <a:t>Local </a:t>
                      </a:r>
                      <a:r>
                        <a:rPr lang="ko-KR" altLang="en-US" sz="1000" u="none" strike="noStrike" dirty="0">
                          <a:effectLst/>
                        </a:rPr>
                        <a:t>망 </a:t>
                      </a:r>
                      <a:r>
                        <a:rPr lang="en-US" altLang="ko-KR" sz="1000" u="none" strike="noStrike" dirty="0">
                          <a:effectLst/>
                        </a:rPr>
                        <a:t>IP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90375970"/>
                  </a:ext>
                </a:extLst>
              </a:tr>
              <a:tr h="217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10.153.67.160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DID </a:t>
                      </a:r>
                      <a:r>
                        <a:rPr lang="ko-KR" altLang="en-US" sz="1000" u="none" strike="noStrike">
                          <a:effectLst/>
                        </a:rPr>
                        <a:t>신규망 연동을 위한 </a:t>
                      </a:r>
                      <a:r>
                        <a:rPr lang="en-US" altLang="ko-KR" sz="1000" u="none" strike="noStrike">
                          <a:effectLst/>
                        </a:rPr>
                        <a:t>IP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2865694548"/>
                  </a:ext>
                </a:extLst>
              </a:tr>
              <a:tr h="21757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17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 err="1">
                          <a:effectLst/>
                        </a:rPr>
                        <a:t>오토머신</a:t>
                      </a:r>
                      <a:r>
                        <a:rPr lang="ko-KR" altLang="en-US" sz="1000" u="none" strike="noStrike" dirty="0">
                          <a:effectLst/>
                        </a:rPr>
                        <a:t> </a:t>
                      </a:r>
                      <a:r>
                        <a:rPr lang="en-US" altLang="ko-KR" sz="1000" u="none" strike="noStrike" dirty="0">
                          <a:effectLst/>
                        </a:rPr>
                        <a:t>PC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잭팟정보</a:t>
                      </a:r>
                      <a:r>
                        <a:rPr lang="ko-KR" altLang="en-US" sz="1000" u="none" strike="noStrike" dirty="0">
                          <a:effectLst/>
                        </a:rPr>
                        <a:t> 수집 </a:t>
                      </a:r>
                      <a:r>
                        <a:rPr lang="en-US" altLang="ko-KR" sz="1000" u="none" strike="noStrike" dirty="0">
                          <a:effectLst/>
                        </a:rPr>
                        <a:t>PC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Windows </a:t>
                      </a:r>
                      <a:r>
                        <a:rPr lang="ko-KR" altLang="en-US" sz="1000" u="none" strike="noStrike">
                          <a:effectLst/>
                        </a:rPr>
                        <a:t>계열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게임내에서 운영중인 </a:t>
                      </a:r>
                      <a:r>
                        <a:rPr lang="en-US" altLang="ko-KR" sz="1000" u="none" strike="noStrike" dirty="0">
                          <a:effectLst/>
                        </a:rPr>
                        <a:t>Local </a:t>
                      </a:r>
                      <a:r>
                        <a:rPr lang="ko-KR" altLang="en-US" sz="1000" u="none" strike="noStrike" dirty="0">
                          <a:effectLst/>
                        </a:rPr>
                        <a:t>망 </a:t>
                      </a:r>
                      <a:r>
                        <a:rPr lang="en-US" altLang="ko-KR" sz="1000" u="none" strike="noStrike" dirty="0">
                          <a:effectLst/>
                        </a:rPr>
                        <a:t>IP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819245630"/>
                  </a:ext>
                </a:extLst>
              </a:tr>
              <a:tr h="2175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10.153.67.161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</a:rPr>
                        <a:t>DID </a:t>
                      </a:r>
                      <a:r>
                        <a:rPr lang="ko-KR" altLang="en-US" sz="1000" u="none" strike="noStrike" dirty="0" err="1">
                          <a:effectLst/>
                        </a:rPr>
                        <a:t>신규망</a:t>
                      </a:r>
                      <a:r>
                        <a:rPr lang="ko-KR" altLang="en-US" sz="1000" u="none" strike="noStrike" dirty="0">
                          <a:effectLst/>
                        </a:rPr>
                        <a:t> 연동을 위한 </a:t>
                      </a:r>
                      <a:r>
                        <a:rPr lang="en-US" altLang="ko-KR" sz="1000" u="none" strike="noStrike" dirty="0">
                          <a:effectLst/>
                        </a:rPr>
                        <a:t>IP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430386619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18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테스트 노트북 운영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현장 테스트를 위한 노트북에서 사용할 </a:t>
                      </a:r>
                      <a:r>
                        <a:rPr lang="en-US" altLang="ko-KR" sz="1000" u="none" strike="noStrike" dirty="0">
                          <a:effectLst/>
                        </a:rPr>
                        <a:t>IP</a:t>
                      </a:r>
                      <a:r>
                        <a:rPr lang="ko-KR" altLang="en-US" sz="1000" u="none" strike="noStrike" dirty="0">
                          <a:effectLst/>
                        </a:rPr>
                        <a:t>정보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971607977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19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테스트 노트북 운영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현장 테스트를 위한 노트북에서 사용할 </a:t>
                      </a:r>
                      <a:r>
                        <a:rPr lang="en-US" altLang="ko-KR" sz="1000" u="none" strike="noStrike" dirty="0">
                          <a:effectLst/>
                        </a:rPr>
                        <a:t>IP</a:t>
                      </a:r>
                      <a:r>
                        <a:rPr lang="ko-KR" altLang="en-US" sz="1000" u="none" strike="noStrike" dirty="0">
                          <a:effectLst/>
                        </a:rPr>
                        <a:t>정보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809131010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>
                          <a:effectLst/>
                        </a:rPr>
                        <a:t>20</a:t>
                      </a: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테스트 노트북 운영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>
                          <a:effectLst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</a:rPr>
                        <a:t>현장 테스트를 위한 노트북에서 사용할 </a:t>
                      </a:r>
                      <a:r>
                        <a:rPr lang="en-US" altLang="ko-KR" sz="1000" u="none" strike="noStrike" dirty="0">
                          <a:effectLst/>
                        </a:rPr>
                        <a:t>IP</a:t>
                      </a:r>
                      <a:r>
                        <a:rPr lang="ko-KR" altLang="en-US" sz="1000" u="none" strike="noStrike" dirty="0">
                          <a:effectLst/>
                        </a:rPr>
                        <a:t>정보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137" marR="7137" marT="7137" marB="0" anchor="ctr"/>
                </a:tc>
                <a:extLst>
                  <a:ext uri="{0D108BD9-81ED-4DB2-BD59-A6C34878D82A}">
                    <a16:rowId xmlns:a16="http://schemas.microsoft.com/office/drawing/2014/main" val="1684265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421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A4946-0EE0-C96E-D71E-255C87394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16AF3A-0782-28AF-75A4-29B5444DDA79}"/>
              </a:ext>
            </a:extLst>
          </p:cNvPr>
          <p:cNvSpPr txBox="1"/>
          <p:nvPr/>
        </p:nvSpPr>
        <p:spPr>
          <a:xfrm>
            <a:off x="217451" y="130598"/>
            <a:ext cx="3105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b="1" dirty="0">
                <a:latin typeface="+mj-lt"/>
              </a:rPr>
              <a:t>(Database </a:t>
            </a:r>
            <a:r>
              <a:rPr lang="ko-KR" altLang="en-US" b="1" dirty="0">
                <a:latin typeface="+mj-lt"/>
              </a:rPr>
              <a:t>구성</a:t>
            </a:r>
            <a:r>
              <a:rPr lang="en-US" altLang="ko-KR" b="1" dirty="0">
                <a:latin typeface="+mj-lt"/>
              </a:rPr>
              <a:t>)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89E0E865-E52D-E3E4-1C14-20939A5E1667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FED57955-7435-277E-3A88-CCE2007CF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185106"/>
              </p:ext>
            </p:extLst>
          </p:nvPr>
        </p:nvGraphicFramePr>
        <p:xfrm>
          <a:off x="325617" y="886480"/>
          <a:ext cx="11505021" cy="5702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1061">
                  <a:extLst>
                    <a:ext uri="{9D8B030D-6E8A-4147-A177-3AD203B41FA5}">
                      <a16:colId xmlns:a16="http://schemas.microsoft.com/office/drawing/2014/main" val="3261150273"/>
                    </a:ext>
                  </a:extLst>
                </a:gridCol>
                <a:gridCol w="2672578">
                  <a:extLst>
                    <a:ext uri="{9D8B030D-6E8A-4147-A177-3AD203B41FA5}">
                      <a16:colId xmlns:a16="http://schemas.microsoft.com/office/drawing/2014/main" val="1749374729"/>
                    </a:ext>
                  </a:extLst>
                </a:gridCol>
                <a:gridCol w="3431247">
                  <a:extLst>
                    <a:ext uri="{9D8B030D-6E8A-4147-A177-3AD203B41FA5}">
                      <a16:colId xmlns:a16="http://schemas.microsoft.com/office/drawing/2014/main" val="3353813699"/>
                    </a:ext>
                  </a:extLst>
                </a:gridCol>
                <a:gridCol w="4310611">
                  <a:extLst>
                    <a:ext uri="{9D8B030D-6E8A-4147-A177-3AD203B41FA5}">
                      <a16:colId xmlns:a16="http://schemas.microsoft.com/office/drawing/2014/main" val="3418115014"/>
                    </a:ext>
                  </a:extLst>
                </a:gridCol>
                <a:gridCol w="659524">
                  <a:extLst>
                    <a:ext uri="{9D8B030D-6E8A-4147-A177-3AD203B41FA5}">
                      <a16:colId xmlns:a16="http://schemas.microsoft.com/office/drawing/2014/main" val="2809674780"/>
                    </a:ext>
                  </a:extLst>
                </a:gridCol>
              </a:tblGrid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테이블명</a:t>
                      </a:r>
                      <a:r>
                        <a:rPr lang="en-US" altLang="ko-KR" sz="10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</a:rPr>
                        <a:t>영문</a:t>
                      </a:r>
                      <a:r>
                        <a:rPr lang="en-US" altLang="ko-KR" sz="1000" b="1" u="none" strike="noStrike" dirty="0">
                          <a:effectLst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테이블명</a:t>
                      </a:r>
                      <a:r>
                        <a:rPr lang="en-US" altLang="ko-KR" sz="1000" b="1" u="none" strike="noStrike" dirty="0">
                          <a:effectLst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</a:rPr>
                        <a:t>한글</a:t>
                      </a:r>
                      <a:r>
                        <a:rPr lang="en-US" altLang="ko-KR" sz="1000" b="1" u="none" strike="noStrike" dirty="0">
                          <a:effectLst/>
                        </a:rPr>
                        <a:t>)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 테이블 설명 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비고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007505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tbl_alarm_info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 DID </a:t>
                      </a:r>
                      <a:r>
                        <a:rPr lang="ko-KR" altLang="en-US" sz="900" u="none" strike="noStrike">
                          <a:effectLst/>
                        </a:rPr>
                        <a:t>알람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 DID </a:t>
                      </a:r>
                      <a:r>
                        <a:rPr lang="ko-KR" altLang="en-US" sz="900" u="none" strike="noStrike">
                          <a:effectLst/>
                        </a:rPr>
                        <a:t>알람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11689743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tbl_alarm_log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 DID </a:t>
                      </a:r>
                      <a:r>
                        <a:rPr lang="ko-KR" altLang="en-US" sz="900" u="none" strike="noStrike">
                          <a:effectLst/>
                        </a:rPr>
                        <a:t>알람 이력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 DID </a:t>
                      </a:r>
                      <a:r>
                        <a:rPr lang="ko-KR" altLang="en-US" sz="900" u="none" strike="noStrike">
                          <a:effectLst/>
                        </a:rPr>
                        <a:t>알람 이력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01351219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tbl_casino_info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863204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tbl_client_playlist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클라이언트 별 플레이리스트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클라이언트 별 플레이리스트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0271352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tbl_did_info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 DID </a:t>
                      </a:r>
                      <a:r>
                        <a:rPr lang="ko-KR" altLang="en-US" sz="900" u="none" strike="noStrike">
                          <a:effectLst/>
                        </a:rPr>
                        <a:t>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 DID </a:t>
                      </a:r>
                      <a:r>
                        <a:rPr lang="ko-KR" altLang="en-US" sz="900" u="none" strike="noStrike">
                          <a:effectLst/>
                        </a:rPr>
                        <a:t>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9971586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tbl_emap_info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</a:t>
                      </a:r>
                      <a:r>
                        <a:rPr lang="en-US" altLang="ko-KR" sz="900" u="none" strike="noStrike">
                          <a:effectLst/>
                        </a:rPr>
                        <a:t>DID eMAP </a:t>
                      </a:r>
                      <a:r>
                        <a:rPr lang="ko-KR" altLang="en-US" sz="900" u="none" strike="noStrike">
                          <a:effectLst/>
                        </a:rPr>
                        <a:t>대시보드 이미지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</a:t>
                      </a:r>
                      <a:r>
                        <a:rPr lang="en-US" altLang="ko-KR" sz="900" u="none" strike="noStrike">
                          <a:effectLst/>
                        </a:rPr>
                        <a:t>DID eMAP </a:t>
                      </a:r>
                      <a:r>
                        <a:rPr lang="ko-KR" altLang="en-US" sz="900" u="none" strike="noStrike">
                          <a:effectLst/>
                        </a:rPr>
                        <a:t>대시보드 이미지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7284379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tbl_file_info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파일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파일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2789521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tbl_game_info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게임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게임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0002867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tbl_group_info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그룹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그룹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0209881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tbl_icon_info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</a:t>
                      </a:r>
                      <a:r>
                        <a:rPr lang="en-US" altLang="ko-KR" sz="900" u="none" strike="noStrike">
                          <a:effectLst/>
                        </a:rPr>
                        <a:t>DID eMAP </a:t>
                      </a:r>
                      <a:r>
                        <a:rPr lang="ko-KR" altLang="en-US" sz="900" u="none" strike="noStrike">
                          <a:effectLst/>
                        </a:rPr>
                        <a:t>대시보드 아이콘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</a:t>
                      </a:r>
                      <a:r>
                        <a:rPr lang="en-US" altLang="ko-KR" sz="900" u="none" strike="noStrike">
                          <a:effectLst/>
                        </a:rPr>
                        <a:t>DID eMAP </a:t>
                      </a:r>
                      <a:r>
                        <a:rPr lang="ko-KR" altLang="en-US" sz="900" u="none" strike="noStrike">
                          <a:effectLst/>
                        </a:rPr>
                        <a:t>대시보드 아이콘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00693397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 dirty="0">
                          <a:effectLst/>
                        </a:rPr>
                        <a:t>11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 dirty="0" err="1">
                          <a:effectLst/>
                        </a:rPr>
                        <a:t>tbl_jackpot_hit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 실시간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900" u="none" strike="noStrike" dirty="0">
                          <a:effectLst/>
                        </a:rPr>
                        <a:t> 당첨 정보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 실시간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900" u="none" strike="noStrike" dirty="0">
                          <a:effectLst/>
                        </a:rPr>
                        <a:t> 당첨 정보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38099949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 dirty="0" err="1">
                          <a:effectLst/>
                        </a:rPr>
                        <a:t>tbl_jackpot_hitlog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 실시간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900" u="none" strike="noStrike" dirty="0">
                          <a:effectLst/>
                        </a:rPr>
                        <a:t> 당첨 이력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 실시간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900" u="none" strike="noStrike" dirty="0">
                          <a:effectLst/>
                        </a:rPr>
                        <a:t> 당첨 이력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0546860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tbl_jackpot_info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실시간 잭팟 적립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 실시간 </a:t>
                      </a:r>
                      <a:r>
                        <a:rPr lang="ko-KR" altLang="en-US" sz="900" u="none" strike="noStrike" dirty="0" err="1">
                          <a:effectLst/>
                        </a:rPr>
                        <a:t>잭팟</a:t>
                      </a:r>
                      <a:r>
                        <a:rPr lang="ko-KR" altLang="en-US" sz="900" u="none" strike="noStrike" dirty="0">
                          <a:effectLst/>
                        </a:rPr>
                        <a:t> 적립 정보 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6325325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tbl_jpc_info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컨트롤러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컨트롤러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96955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tbl_jpsize_info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사이즈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사이즈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482836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tbl_jptype_info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종류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잭팟 종류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FF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1856987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tbl_machine_info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슬롯 머신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슬롯 머신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162051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tbl_middleware_info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미들웨어 에이전트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미들웨어 에이전트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4630941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19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tbl_playlist_info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플레이어 플레이 리스트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플레이어 플레이 리스트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99285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tbl_property_info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속성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속성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779709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tbl_resource_info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웹 서버 리소스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웹 서버 리소스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289481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tbl_scr_client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클라이언트 프로그램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클라이언트 프로그램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5276669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tbl_scr_info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0136148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tbl_table_info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테이블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카지노 테이블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83846561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tbl_tag_info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태그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스크린 태그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86331774"/>
                  </a:ext>
                </a:extLst>
              </a:tr>
              <a:tr h="211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>
                          <a:effectLst/>
                        </a:rPr>
                        <a:t>26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tbl_user_info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사용자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 사용자 정보 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6994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665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882AD-0308-4291-59E9-D8E181371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001F0D-14CA-420D-6E67-8C4EECC953B1}"/>
              </a:ext>
            </a:extLst>
          </p:cNvPr>
          <p:cNvSpPr txBox="1"/>
          <p:nvPr/>
        </p:nvSpPr>
        <p:spPr>
          <a:xfrm>
            <a:off x="217451" y="130598"/>
            <a:ext cx="138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B31E6348-5822-E069-FB65-DC5995876E9B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694CD0D-E1AA-0F80-A8BA-97289CFBBFD7}"/>
              </a:ext>
            </a:extLst>
          </p:cNvPr>
          <p:cNvSpPr txBox="1"/>
          <p:nvPr/>
        </p:nvSpPr>
        <p:spPr>
          <a:xfrm>
            <a:off x="331680" y="838986"/>
            <a:ext cx="4495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b="1" dirty="0"/>
              <a:t>사전 준비사항 </a:t>
            </a:r>
            <a:r>
              <a:rPr lang="en-US" altLang="ko-KR" b="1" dirty="0"/>
              <a:t>: T2E JPC</a:t>
            </a:r>
            <a:r>
              <a:rPr lang="ko-KR" altLang="en-US" b="1" dirty="0"/>
              <a:t>장치 신호분석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112E131-A964-5B5F-9CE6-AD8FC6C7E162}"/>
              </a:ext>
            </a:extLst>
          </p:cNvPr>
          <p:cNvSpPr/>
          <p:nvPr/>
        </p:nvSpPr>
        <p:spPr>
          <a:xfrm>
            <a:off x="385827" y="2092370"/>
            <a:ext cx="1751887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JPC(T2E)</a:t>
            </a:r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38AB301-7A33-4E82-5A7B-84E70243B90C}"/>
              </a:ext>
            </a:extLst>
          </p:cNvPr>
          <p:cNvSpPr/>
          <p:nvPr/>
        </p:nvSpPr>
        <p:spPr>
          <a:xfrm>
            <a:off x="4375288" y="2092370"/>
            <a:ext cx="1751887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SIGN Media</a:t>
            </a:r>
            <a:endParaRPr lang="ko-KR" altLang="en-US" dirty="0"/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329B609F-37EF-08C8-C4FB-226C25A9A5F4}"/>
              </a:ext>
            </a:extLst>
          </p:cNvPr>
          <p:cNvCxnSpPr>
            <a:cxnSpLocks/>
            <a:stCxn id="15" idx="3"/>
            <a:endCxn id="24" idx="2"/>
          </p:cNvCxnSpPr>
          <p:nvPr/>
        </p:nvCxnSpPr>
        <p:spPr>
          <a:xfrm flipV="1">
            <a:off x="2137714" y="2277034"/>
            <a:ext cx="1438543" cy="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3C68FBD-F81A-6379-2C1B-9445C6CAF56B}"/>
              </a:ext>
            </a:extLst>
          </p:cNvPr>
          <p:cNvSpPr txBox="1"/>
          <p:nvPr/>
        </p:nvSpPr>
        <p:spPr>
          <a:xfrm>
            <a:off x="2137714" y="2015426"/>
            <a:ext cx="12586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6P6C RJ12 Cable</a:t>
            </a:r>
            <a:endParaRPr lang="ko-KR" altLang="en-US" sz="1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A65413-2DDE-0765-F02B-8A50A4E77481}"/>
              </a:ext>
            </a:extLst>
          </p:cNvPr>
          <p:cNvSpPr txBox="1"/>
          <p:nvPr/>
        </p:nvSpPr>
        <p:spPr>
          <a:xfrm>
            <a:off x="2156781" y="2287679"/>
            <a:ext cx="10294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/>
              <a:t>422</a:t>
            </a:r>
            <a:r>
              <a:rPr lang="ko-KR" altLang="en-US" sz="1100" dirty="0"/>
              <a:t>통신 연결</a:t>
            </a:r>
            <a:endParaRPr lang="en-US" altLang="ko-KR" sz="1100" dirty="0"/>
          </a:p>
          <a:p>
            <a:r>
              <a:rPr lang="en-US" altLang="ko-KR" sz="1100" dirty="0"/>
              <a:t>19200/N/8/1</a:t>
            </a:r>
            <a:endParaRPr lang="ko-KR" altLang="en-US" sz="11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BDA7B78-3607-C1E1-D44D-6A562CC671E2}"/>
              </a:ext>
            </a:extLst>
          </p:cNvPr>
          <p:cNvSpPr/>
          <p:nvPr/>
        </p:nvSpPr>
        <p:spPr>
          <a:xfrm>
            <a:off x="5579042" y="2954757"/>
            <a:ext cx="1751887" cy="3693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노트북</a:t>
            </a:r>
          </a:p>
        </p:txBody>
      </p:sp>
      <p:sp>
        <p:nvSpPr>
          <p:cNvPr id="24" name="순서도: 가산 접합 23">
            <a:extLst>
              <a:ext uri="{FF2B5EF4-FFF2-40B4-BE49-F238E27FC236}">
                <a16:creationId xmlns:a16="http://schemas.microsoft.com/office/drawing/2014/main" id="{0AB6FCCE-6663-27D8-0502-E7DA8F9EF7B1}"/>
              </a:ext>
            </a:extLst>
          </p:cNvPr>
          <p:cNvSpPr/>
          <p:nvPr/>
        </p:nvSpPr>
        <p:spPr>
          <a:xfrm>
            <a:off x="3576257" y="2146231"/>
            <a:ext cx="313344" cy="261605"/>
          </a:xfrm>
          <a:prstGeom prst="flowChartSummingJunct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6B08154C-052F-6869-12FB-6A2DB042C913}"/>
              </a:ext>
            </a:extLst>
          </p:cNvPr>
          <p:cNvCxnSpPr>
            <a:stCxn id="24" idx="6"/>
            <a:endCxn id="16" idx="1"/>
          </p:cNvCxnSpPr>
          <p:nvPr/>
        </p:nvCxnSpPr>
        <p:spPr>
          <a:xfrm>
            <a:off x="3889601" y="2277034"/>
            <a:ext cx="485687" cy="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B62778E4-5F36-94A0-D45F-F1581FAB4538}"/>
              </a:ext>
            </a:extLst>
          </p:cNvPr>
          <p:cNvSpPr/>
          <p:nvPr/>
        </p:nvSpPr>
        <p:spPr>
          <a:xfrm>
            <a:off x="4375288" y="2994325"/>
            <a:ext cx="775222" cy="2901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422 CVT</a:t>
            </a:r>
            <a:endParaRPr lang="ko-KR" altLang="en-US" sz="1000" dirty="0"/>
          </a:p>
        </p:txBody>
      </p:sp>
      <p:cxnSp>
        <p:nvCxnSpPr>
          <p:cNvPr id="32" name="연결선: 꺾임 31">
            <a:extLst>
              <a:ext uri="{FF2B5EF4-FFF2-40B4-BE49-F238E27FC236}">
                <a16:creationId xmlns:a16="http://schemas.microsoft.com/office/drawing/2014/main" id="{BE3545E6-D9FF-37E0-4DB9-CF03461196F8}"/>
              </a:ext>
            </a:extLst>
          </p:cNvPr>
          <p:cNvCxnSpPr>
            <a:stCxn id="24" idx="4"/>
            <a:endCxn id="30" idx="1"/>
          </p:cNvCxnSpPr>
          <p:nvPr/>
        </p:nvCxnSpPr>
        <p:spPr>
          <a:xfrm rot="16200000" flipH="1">
            <a:off x="3688315" y="2452449"/>
            <a:ext cx="731587" cy="642359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872C2630-3A6D-5861-BF04-0823B87CBEBA}"/>
              </a:ext>
            </a:extLst>
          </p:cNvPr>
          <p:cNvCxnSpPr>
            <a:stCxn id="30" idx="3"/>
            <a:endCxn id="22" idx="1"/>
          </p:cNvCxnSpPr>
          <p:nvPr/>
        </p:nvCxnSpPr>
        <p:spPr>
          <a:xfrm>
            <a:off x="5150510" y="3139423"/>
            <a:ext cx="4285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설명선: 굽은 선 33">
            <a:extLst>
              <a:ext uri="{FF2B5EF4-FFF2-40B4-BE49-F238E27FC236}">
                <a16:creationId xmlns:a16="http://schemas.microsoft.com/office/drawing/2014/main" id="{F30D1458-DAB3-ED9E-D52D-776FDF18DB9E}"/>
              </a:ext>
            </a:extLst>
          </p:cNvPr>
          <p:cNvSpPr/>
          <p:nvPr/>
        </p:nvSpPr>
        <p:spPr>
          <a:xfrm>
            <a:off x="6766687" y="1036646"/>
            <a:ext cx="1429996" cy="156158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821"/>
              <a:gd name="adj6" fmla="val -2069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Y-Connect</a:t>
            </a:r>
          </a:p>
          <a:p>
            <a:pPr algn="ctr"/>
            <a:endParaRPr lang="en-US" altLang="ko-KR" sz="1000" dirty="0"/>
          </a:p>
          <a:p>
            <a:pPr algn="ctr"/>
            <a:endParaRPr lang="en-US" altLang="ko-KR" sz="1000" dirty="0"/>
          </a:p>
          <a:p>
            <a:pPr algn="ctr"/>
            <a:endParaRPr lang="en-US" altLang="ko-KR" sz="1000" dirty="0"/>
          </a:p>
          <a:p>
            <a:pPr algn="ctr"/>
            <a:endParaRPr lang="en-US" altLang="ko-KR" sz="1000" dirty="0"/>
          </a:p>
          <a:p>
            <a:pPr algn="ctr"/>
            <a:endParaRPr lang="en-US" altLang="ko-KR" sz="1000" dirty="0"/>
          </a:p>
          <a:p>
            <a:pPr algn="ctr"/>
            <a:endParaRPr lang="en-US" altLang="ko-KR" sz="1000" dirty="0"/>
          </a:p>
          <a:p>
            <a:pPr algn="ctr"/>
            <a:endParaRPr lang="en-US" altLang="ko-KR" sz="1000" dirty="0"/>
          </a:p>
          <a:p>
            <a:pPr algn="ctr"/>
            <a:endParaRPr lang="ko-KR" altLang="en-US" sz="1000" dirty="0"/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DBE198DA-328F-3484-3349-5AB35A804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552" y="1387101"/>
            <a:ext cx="1067781" cy="1097237"/>
          </a:xfrm>
          <a:prstGeom prst="rect">
            <a:avLst/>
          </a:prstGeom>
        </p:spPr>
      </p:pic>
      <p:sp>
        <p:nvSpPr>
          <p:cNvPr id="37" name="타원 36">
            <a:extLst>
              <a:ext uri="{FF2B5EF4-FFF2-40B4-BE49-F238E27FC236}">
                <a16:creationId xmlns:a16="http://schemas.microsoft.com/office/drawing/2014/main" id="{EC283DE5-07F3-5626-5D5D-3144BF1D0A0E}"/>
              </a:ext>
            </a:extLst>
          </p:cNvPr>
          <p:cNvSpPr/>
          <p:nvPr/>
        </p:nvSpPr>
        <p:spPr>
          <a:xfrm>
            <a:off x="331680" y="3681554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A1230C57-FD40-18D9-30D3-A5DFABFC0F80}"/>
              </a:ext>
            </a:extLst>
          </p:cNvPr>
          <p:cNvSpPr/>
          <p:nvPr/>
        </p:nvSpPr>
        <p:spPr>
          <a:xfrm>
            <a:off x="829243" y="3681554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D1D89DFD-EDA7-7B4E-92CD-9DC85A126E69}"/>
              </a:ext>
            </a:extLst>
          </p:cNvPr>
          <p:cNvSpPr/>
          <p:nvPr/>
        </p:nvSpPr>
        <p:spPr>
          <a:xfrm>
            <a:off x="1326806" y="3681554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7</a:t>
            </a:r>
            <a:endParaRPr lang="ko-KR" altLang="en-US" dirty="0"/>
          </a:p>
        </p:txBody>
      </p:sp>
      <p:sp>
        <p:nvSpPr>
          <p:cNvPr id="40" name="타원 39">
            <a:extLst>
              <a:ext uri="{FF2B5EF4-FFF2-40B4-BE49-F238E27FC236}">
                <a16:creationId xmlns:a16="http://schemas.microsoft.com/office/drawing/2014/main" id="{954D4605-F9C1-11D4-AC55-D114230726F6}"/>
              </a:ext>
            </a:extLst>
          </p:cNvPr>
          <p:cNvSpPr/>
          <p:nvPr/>
        </p:nvSpPr>
        <p:spPr>
          <a:xfrm>
            <a:off x="1824369" y="3681554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8</a:t>
            </a:r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FB043E-2B5A-2D49-FA56-9DA79B15DDD0}"/>
              </a:ext>
            </a:extLst>
          </p:cNvPr>
          <p:cNvSpPr txBox="1"/>
          <p:nvPr/>
        </p:nvSpPr>
        <p:spPr>
          <a:xfrm>
            <a:off x="547530" y="4151573"/>
            <a:ext cx="14221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err="1"/>
              <a:t>Systembase</a:t>
            </a:r>
            <a:r>
              <a:rPr lang="en-US" altLang="ko-KR" sz="1000" b="1" dirty="0"/>
              <a:t> </a:t>
            </a:r>
          </a:p>
          <a:p>
            <a:r>
              <a:rPr lang="en-US" altLang="ko-KR" sz="1000" b="1" dirty="0"/>
              <a:t>Multi-1/USB Combo</a:t>
            </a:r>
            <a:endParaRPr lang="ko-KR" altLang="en-US" sz="1000" b="1" dirty="0"/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8190A177-5D13-1E2A-C4D4-B0D3ED5DFA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9873"/>
          <a:stretch>
            <a:fillRect/>
          </a:stretch>
        </p:blipFill>
        <p:spPr>
          <a:xfrm>
            <a:off x="2397397" y="3452091"/>
            <a:ext cx="890983" cy="809304"/>
          </a:xfrm>
          <a:prstGeom prst="rect">
            <a:avLst/>
          </a:prstGeom>
        </p:spPr>
      </p:pic>
      <p:sp>
        <p:nvSpPr>
          <p:cNvPr id="43" name="타원 42">
            <a:extLst>
              <a:ext uri="{FF2B5EF4-FFF2-40B4-BE49-F238E27FC236}">
                <a16:creationId xmlns:a16="http://schemas.microsoft.com/office/drawing/2014/main" id="{B6BC9D91-392E-BA3A-8E93-730502ACAF21}"/>
              </a:ext>
            </a:extLst>
          </p:cNvPr>
          <p:cNvSpPr/>
          <p:nvPr/>
        </p:nvSpPr>
        <p:spPr>
          <a:xfrm>
            <a:off x="331680" y="2592505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18B0E706-86B9-A607-81D7-72DE350C77B4}"/>
              </a:ext>
            </a:extLst>
          </p:cNvPr>
          <p:cNvSpPr/>
          <p:nvPr/>
        </p:nvSpPr>
        <p:spPr>
          <a:xfrm>
            <a:off x="829243" y="2592505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EE9ABEF0-6E8E-5A13-941D-F4FB343BC440}"/>
              </a:ext>
            </a:extLst>
          </p:cNvPr>
          <p:cNvSpPr/>
          <p:nvPr/>
        </p:nvSpPr>
        <p:spPr>
          <a:xfrm>
            <a:off x="1326806" y="2592505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B73EC97A-573D-5228-D676-BEAD14DB1F26}"/>
              </a:ext>
            </a:extLst>
          </p:cNvPr>
          <p:cNvSpPr/>
          <p:nvPr/>
        </p:nvSpPr>
        <p:spPr>
          <a:xfrm>
            <a:off x="1824369" y="2592505"/>
            <a:ext cx="367469" cy="3503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6</a:t>
            </a:r>
            <a:endParaRPr lang="ko-KR" altLang="en-US" dirty="0"/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AF8CCC7B-16F2-4E72-41E8-6D0B79774A7D}"/>
              </a:ext>
            </a:extLst>
          </p:cNvPr>
          <p:cNvCxnSpPr>
            <a:stCxn id="43" idx="4"/>
            <a:endCxn id="37" idx="0"/>
          </p:cNvCxnSpPr>
          <p:nvPr/>
        </p:nvCxnSpPr>
        <p:spPr>
          <a:xfrm>
            <a:off x="515415" y="2942883"/>
            <a:ext cx="0" cy="7386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CC727B8B-87BF-D236-A1B2-2FFECAB45218}"/>
              </a:ext>
            </a:extLst>
          </p:cNvPr>
          <p:cNvCxnSpPr>
            <a:stCxn id="44" idx="4"/>
            <a:endCxn id="39" idx="0"/>
          </p:cNvCxnSpPr>
          <p:nvPr/>
        </p:nvCxnSpPr>
        <p:spPr>
          <a:xfrm>
            <a:off x="1012978" y="2942883"/>
            <a:ext cx="497563" cy="7386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EB622F22-ED14-5307-9BED-36771CECB8F8}"/>
              </a:ext>
            </a:extLst>
          </p:cNvPr>
          <p:cNvCxnSpPr>
            <a:stCxn id="45" idx="4"/>
            <a:endCxn id="40" idx="0"/>
          </p:cNvCxnSpPr>
          <p:nvPr/>
        </p:nvCxnSpPr>
        <p:spPr>
          <a:xfrm>
            <a:off x="1510541" y="2942883"/>
            <a:ext cx="497563" cy="7386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1923E7C5-FADB-8BFB-4B67-17BC238E9E03}"/>
              </a:ext>
            </a:extLst>
          </p:cNvPr>
          <p:cNvCxnSpPr>
            <a:stCxn id="46" idx="4"/>
            <a:endCxn id="38" idx="0"/>
          </p:cNvCxnSpPr>
          <p:nvPr/>
        </p:nvCxnSpPr>
        <p:spPr>
          <a:xfrm flipH="1">
            <a:off x="1012978" y="2942883"/>
            <a:ext cx="995126" cy="7386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1" name="그림 50" descr="전자제품, 전자 공학, 회로 구성요소, 전자 부품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3805A99-B01B-69BE-FF24-CA15E768C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66343" y="3904086"/>
            <a:ext cx="2934272" cy="2200704"/>
          </a:xfrm>
          <a:prstGeom prst="rect">
            <a:avLst/>
          </a:prstGeom>
        </p:spPr>
      </p:pic>
      <p:pic>
        <p:nvPicPr>
          <p:cNvPr id="52" name="그림 51" descr="전자제품, 전자 공학, 텍스트, 회로 구성요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4E917CE-4E4F-A66C-2D78-319FD4DAB3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8730" y="3898883"/>
            <a:ext cx="2940215" cy="2205162"/>
          </a:xfrm>
          <a:prstGeom prst="rect">
            <a:avLst/>
          </a:prstGeom>
        </p:spPr>
      </p:pic>
      <p:pic>
        <p:nvPicPr>
          <p:cNvPr id="6" name="그림 5" descr="텍스트, 디스플레이, 스크린샷, 컴퓨터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25EA416-949E-10A1-42F5-D6BFEDD764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935" y="3531356"/>
            <a:ext cx="3646994" cy="2934270"/>
          </a:xfrm>
          <a:prstGeom prst="rect">
            <a:avLst/>
          </a:prstGeom>
        </p:spPr>
      </p:pic>
      <p:pic>
        <p:nvPicPr>
          <p:cNvPr id="7" name="그림 6" descr="전자제품, 실내, 아케이드, 슬롯 머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DACB3B5-C30C-9E22-B46E-FDDF4793B1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49431" y="1208665"/>
            <a:ext cx="3338804" cy="299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32BA9-9359-4EDD-5EC9-0C3A2CD9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792486-12B6-DC7F-0F10-8333F3186687}"/>
              </a:ext>
            </a:extLst>
          </p:cNvPr>
          <p:cNvSpPr txBox="1"/>
          <p:nvPr/>
        </p:nvSpPr>
        <p:spPr>
          <a:xfrm>
            <a:off x="217451" y="130598"/>
            <a:ext cx="347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(Middle</a:t>
            </a:r>
            <a:r>
              <a:rPr lang="ko-KR" altLang="en-US" sz="1600" b="1" dirty="0">
                <a:latin typeface="+mj-lt"/>
              </a:rPr>
              <a:t> </a:t>
            </a:r>
            <a:r>
              <a:rPr lang="en-US" altLang="ko-KR" sz="1600" b="1" dirty="0">
                <a:latin typeface="+mj-lt"/>
              </a:rPr>
              <a:t>Ware</a:t>
            </a:r>
            <a:r>
              <a:rPr lang="ko-KR" altLang="en-US" sz="1600" b="1" dirty="0">
                <a:latin typeface="+mj-lt"/>
              </a:rPr>
              <a:t> </a:t>
            </a:r>
            <a:r>
              <a:rPr lang="en-US" altLang="ko-KR" sz="1600" b="1" dirty="0">
                <a:latin typeface="+mj-lt"/>
              </a:rPr>
              <a:t>Server)</a:t>
            </a:r>
            <a:endParaRPr lang="ko-KR" altLang="en-US" sz="1200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F66E5C7F-A352-B99F-CD02-B31703058107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7DDA5D3-C1F6-41D7-9005-93933A18AD4C}"/>
              </a:ext>
            </a:extLst>
          </p:cNvPr>
          <p:cNvSpPr txBox="1"/>
          <p:nvPr/>
        </p:nvSpPr>
        <p:spPr>
          <a:xfrm>
            <a:off x="331680" y="838986"/>
            <a:ext cx="281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/>
              <a:t>Jackpot Middle-Ware</a:t>
            </a:r>
            <a:endParaRPr lang="ko-KR" alt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7138C-BD7C-1F8D-D9B3-34AFAF229E72}"/>
              </a:ext>
            </a:extLst>
          </p:cNvPr>
          <p:cNvSpPr txBox="1"/>
          <p:nvPr/>
        </p:nvSpPr>
        <p:spPr>
          <a:xfrm>
            <a:off x="658026" y="1281869"/>
            <a:ext cx="70214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/>
              <a:t>SMS </a:t>
            </a:r>
            <a:r>
              <a:rPr lang="ko-KR" altLang="en-US" dirty="0"/>
              <a:t>정보 수집기능 </a:t>
            </a:r>
            <a:r>
              <a:rPr lang="en-US" altLang="ko-KR" dirty="0"/>
              <a:t>: </a:t>
            </a:r>
            <a:r>
              <a:rPr lang="ko-KR" altLang="en-US" dirty="0"/>
              <a:t>기존 </a:t>
            </a:r>
            <a:r>
              <a:rPr lang="ko-KR" altLang="en-US" dirty="0" err="1"/>
              <a:t>잭밧수집</a:t>
            </a:r>
            <a:r>
              <a:rPr lang="ko-KR" altLang="en-US" dirty="0"/>
              <a:t> 프로그램 변경 및 </a:t>
            </a:r>
            <a:r>
              <a:rPr lang="en-US" altLang="ko-KR" dirty="0"/>
              <a:t>DB </a:t>
            </a:r>
            <a:r>
              <a:rPr lang="ko-KR" altLang="en-US" dirty="0"/>
              <a:t>수정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/>
              <a:t>T2E Local </a:t>
            </a:r>
            <a:r>
              <a:rPr lang="ko-KR" altLang="en-US" dirty="0" err="1"/>
              <a:t>잭팟정보</a:t>
            </a:r>
            <a:r>
              <a:rPr lang="ko-KR" altLang="en-US" dirty="0"/>
              <a:t> 수집 및 저장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/>
              <a:t>Rev7 Local </a:t>
            </a:r>
            <a:r>
              <a:rPr lang="ko-KR" altLang="en-US" dirty="0" err="1"/>
              <a:t>잭팟정보</a:t>
            </a:r>
            <a:r>
              <a:rPr lang="ko-KR" altLang="en-US" dirty="0"/>
              <a:t> 수집 및 저장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ko-KR" dirty="0"/>
              <a:t>Vertex Local </a:t>
            </a:r>
            <a:r>
              <a:rPr lang="ko-KR" altLang="en-US" dirty="0" err="1"/>
              <a:t>잭팟정보</a:t>
            </a:r>
            <a:r>
              <a:rPr lang="ko-KR" altLang="en-US" dirty="0"/>
              <a:t> 수집 및 저장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ko-KR" altLang="en-US" dirty="0" err="1"/>
              <a:t>오토머신</a:t>
            </a:r>
            <a:r>
              <a:rPr lang="ko-KR" altLang="en-US" dirty="0"/>
              <a:t> </a:t>
            </a:r>
            <a:r>
              <a:rPr lang="en-US" altLang="ko-KR" dirty="0"/>
              <a:t>PC </a:t>
            </a:r>
            <a:r>
              <a:rPr lang="ko-KR" altLang="en-US" dirty="0" err="1"/>
              <a:t>잭팟정보</a:t>
            </a:r>
            <a:r>
              <a:rPr lang="ko-KR" altLang="en-US" dirty="0"/>
              <a:t> 수집 및 저장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DC0374A-62AF-6A45-F677-A634D8BAC377}"/>
              </a:ext>
            </a:extLst>
          </p:cNvPr>
          <p:cNvSpPr/>
          <p:nvPr/>
        </p:nvSpPr>
        <p:spPr>
          <a:xfrm>
            <a:off x="455389" y="3285858"/>
            <a:ext cx="1206229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SMS Server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(A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BFFA6C1-CF5E-7D01-FA45-0F731E8F7478}"/>
              </a:ext>
            </a:extLst>
          </p:cNvPr>
          <p:cNvSpPr/>
          <p:nvPr/>
        </p:nvSpPr>
        <p:spPr>
          <a:xfrm>
            <a:off x="455388" y="4116995"/>
            <a:ext cx="1206229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SMS Server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</a:t>
            </a:r>
            <a:r>
              <a:rPr lang="ko-KR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</a:t>
            </a:r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9890BAF-AAA8-4EED-AE58-D5C88919CC6F}"/>
              </a:ext>
            </a:extLst>
          </p:cNvPr>
          <p:cNvSpPr/>
          <p:nvPr/>
        </p:nvSpPr>
        <p:spPr>
          <a:xfrm>
            <a:off x="3152694" y="3285858"/>
            <a:ext cx="2394218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Jackpot</a:t>
            </a:r>
            <a:r>
              <a:rPr lang="ko-KR" altLang="en-US" sz="1200" b="1" dirty="0"/>
              <a:t>정보수집 </a:t>
            </a:r>
            <a:r>
              <a:rPr lang="en-US" altLang="ko-KR" sz="1200" b="1" dirty="0"/>
              <a:t>M/W Server</a:t>
            </a:r>
            <a:endParaRPr lang="ko-KR" altLang="en-US" sz="1200" b="1" dirty="0"/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009EE2C0-6E25-7C24-A67A-5A11644F3264}"/>
              </a:ext>
            </a:extLst>
          </p:cNvPr>
          <p:cNvCxnSpPr>
            <a:stCxn id="5" idx="2"/>
            <a:endCxn id="6" idx="0"/>
          </p:cNvCxnSpPr>
          <p:nvPr/>
        </p:nvCxnSpPr>
        <p:spPr>
          <a:xfrm flipH="1">
            <a:off x="1058503" y="3743058"/>
            <a:ext cx="1" cy="373937"/>
          </a:xfrm>
          <a:prstGeom prst="straightConnector1">
            <a:avLst/>
          </a:prstGeom>
          <a:ln>
            <a:prstDash val="dash"/>
            <a:headEnd type="stealth"/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E32C2BB3-3A7E-CC31-A544-85CD20B0151E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1661617" y="3514458"/>
            <a:ext cx="1491077" cy="831137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EBA0B6A3-CE91-4F4A-568D-1D27EFDBBDAC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1661618" y="3514458"/>
            <a:ext cx="149107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원통형 10">
            <a:extLst>
              <a:ext uri="{FF2B5EF4-FFF2-40B4-BE49-F238E27FC236}">
                <a16:creationId xmlns:a16="http://schemas.microsoft.com/office/drawing/2014/main" id="{54744987-964E-0472-70BD-4E18EFD012F9}"/>
              </a:ext>
            </a:extLst>
          </p:cNvPr>
          <p:cNvSpPr/>
          <p:nvPr/>
        </p:nvSpPr>
        <p:spPr>
          <a:xfrm>
            <a:off x="3638079" y="4060409"/>
            <a:ext cx="1423447" cy="659493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/>
              <a:t>D/B</a:t>
            </a:r>
          </a:p>
          <a:p>
            <a:pPr algn="ctr"/>
            <a:r>
              <a:rPr lang="en-US" altLang="ko-KR" sz="1100" b="1" dirty="0"/>
              <a:t>(MySQL)</a:t>
            </a:r>
            <a:endParaRPr lang="ko-KR" altLang="en-US" sz="1100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B4D3C20-655A-C5EF-A5DC-2187824B7476}"/>
              </a:ext>
            </a:extLst>
          </p:cNvPr>
          <p:cNvSpPr/>
          <p:nvPr/>
        </p:nvSpPr>
        <p:spPr>
          <a:xfrm>
            <a:off x="3152694" y="5016438"/>
            <a:ext cx="2394218" cy="45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Jackpot</a:t>
            </a:r>
            <a:r>
              <a:rPr lang="ko-KR" altLang="en-US" sz="1200" b="1" dirty="0"/>
              <a:t>정보수집 </a:t>
            </a:r>
            <a:r>
              <a:rPr lang="en-US" altLang="ko-KR" sz="1200" b="1" dirty="0"/>
              <a:t>M/W</a:t>
            </a:r>
          </a:p>
          <a:p>
            <a:pPr algn="ctr"/>
            <a:r>
              <a:rPr lang="en-US" altLang="ko-KR" sz="1200" b="1" dirty="0"/>
              <a:t>(Local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Slot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Machine)</a:t>
            </a:r>
            <a:endParaRPr lang="ko-KR" altLang="en-US" sz="1200" b="1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D00233C-AC15-B508-7E2C-7B4620C8CE34}"/>
              </a:ext>
            </a:extLst>
          </p:cNvPr>
          <p:cNvSpPr/>
          <p:nvPr/>
        </p:nvSpPr>
        <p:spPr>
          <a:xfrm>
            <a:off x="455388" y="5016438"/>
            <a:ext cx="1206229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Slot Machine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Media PC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5B5D16A-5B69-4CF7-7CE2-75C58E92B056}"/>
              </a:ext>
            </a:extLst>
          </p:cNvPr>
          <p:cNvSpPr/>
          <p:nvPr/>
        </p:nvSpPr>
        <p:spPr>
          <a:xfrm>
            <a:off x="455388" y="5927046"/>
            <a:ext cx="1206229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Slot Machine</a:t>
            </a:r>
          </a:p>
          <a:p>
            <a:pPr algn="ctr"/>
            <a:r>
              <a:rPr lang="en-US" altLang="ko-KR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Media PC</a:t>
            </a:r>
            <a:endParaRPr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59D7542C-0F1C-98EA-E858-F6E04D6EE014}"/>
              </a:ext>
            </a:extLst>
          </p:cNvPr>
          <p:cNvCxnSpPr>
            <a:stCxn id="20" idx="3"/>
            <a:endCxn id="14" idx="1"/>
          </p:cNvCxnSpPr>
          <p:nvPr/>
        </p:nvCxnSpPr>
        <p:spPr>
          <a:xfrm>
            <a:off x="1661617" y="5245038"/>
            <a:ext cx="149107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F687B5EB-1537-DC61-5255-D8A8BC8C281B}"/>
              </a:ext>
            </a:extLst>
          </p:cNvPr>
          <p:cNvCxnSpPr>
            <a:stCxn id="23" idx="3"/>
            <a:endCxn id="14" idx="1"/>
          </p:cNvCxnSpPr>
          <p:nvPr/>
        </p:nvCxnSpPr>
        <p:spPr>
          <a:xfrm flipV="1">
            <a:off x="1661617" y="5245038"/>
            <a:ext cx="1491077" cy="91060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EB0D41-836C-ED22-83A5-1EE1465CA71C}"/>
              </a:ext>
            </a:extLst>
          </p:cNvPr>
          <p:cNvSpPr txBox="1"/>
          <p:nvPr/>
        </p:nvSpPr>
        <p:spPr>
          <a:xfrm>
            <a:off x="2104829" y="3285858"/>
            <a:ext cx="6351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/>
              <a:t>TCP/IP</a:t>
            </a:r>
            <a:endParaRPr lang="ko-KR" altLang="en-US" sz="11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69D2EE-3F20-B9B3-1B9A-493D9E877A40}"/>
              </a:ext>
            </a:extLst>
          </p:cNvPr>
          <p:cNvSpPr txBox="1"/>
          <p:nvPr/>
        </p:nvSpPr>
        <p:spPr>
          <a:xfrm>
            <a:off x="1490077" y="5500287"/>
            <a:ext cx="1834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000" b="1" dirty="0"/>
              <a:t>TCP/IP</a:t>
            </a:r>
          </a:p>
          <a:p>
            <a:pPr algn="ctr"/>
            <a:r>
              <a:rPr lang="en-US" altLang="ko-KR" sz="1000" b="1" dirty="0"/>
              <a:t>Media Convertor(Hooking)</a:t>
            </a:r>
            <a:endParaRPr lang="ko-KR" altLang="en-US" sz="1000" b="1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9BA1894-F20F-FC72-B5EA-554718C43A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175" b="28598"/>
          <a:stretch>
            <a:fillRect/>
          </a:stretch>
        </p:blipFill>
        <p:spPr>
          <a:xfrm>
            <a:off x="6519667" y="3117604"/>
            <a:ext cx="4826299" cy="303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7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9FF12-9313-E78E-032C-4077E959A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41B74A41-10C8-91DC-F837-1A81AA700430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626921B6-2357-4477-2F2E-45E76CF2B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2" y="918672"/>
            <a:ext cx="4961300" cy="3301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0E9E3A-D8F7-2224-296C-09961B31C2A8}"/>
              </a:ext>
            </a:extLst>
          </p:cNvPr>
          <p:cNvSpPr txBox="1"/>
          <p:nvPr/>
        </p:nvSpPr>
        <p:spPr>
          <a:xfrm>
            <a:off x="6183795" y="918672"/>
            <a:ext cx="56468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b="1" dirty="0"/>
              <a:t>기존 </a:t>
            </a:r>
            <a:r>
              <a:rPr lang="en-US" altLang="ko-KR" sz="1200" b="1" dirty="0"/>
              <a:t>SMS Server</a:t>
            </a:r>
            <a:r>
              <a:rPr lang="ko-KR" altLang="en-US" sz="1200" b="1" dirty="0"/>
              <a:t>와 연동하여 수집하는 </a:t>
            </a:r>
            <a:r>
              <a:rPr lang="ko-KR" altLang="en-US" sz="1200" b="1" dirty="0" err="1"/>
              <a:t>잭팟</a:t>
            </a:r>
            <a:r>
              <a:rPr lang="ko-KR" altLang="en-US" sz="1200" b="1" dirty="0"/>
              <a:t> 누적정보와 </a:t>
            </a:r>
            <a:r>
              <a:rPr lang="en-US" altLang="ko-KR" sz="1200" b="1" dirty="0"/>
              <a:t>Hit</a:t>
            </a:r>
            <a:r>
              <a:rPr lang="ko-KR" altLang="en-US" sz="1200" b="1" dirty="0"/>
              <a:t>정보 </a:t>
            </a:r>
            <a:r>
              <a:rPr lang="en-US" altLang="ko-KR" sz="1200" b="1" dirty="0"/>
              <a:t>SW </a:t>
            </a:r>
            <a:r>
              <a:rPr lang="ko-KR" altLang="en-US" sz="1200" b="1" dirty="0"/>
              <a:t>수정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/>
              <a:t>T2E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Local</a:t>
            </a:r>
            <a:r>
              <a:rPr lang="ko-KR" altLang="en-US" sz="1200" b="1" dirty="0"/>
              <a:t> </a:t>
            </a:r>
            <a:r>
              <a:rPr lang="en-US" altLang="ko-KR" sz="1200" b="1" dirty="0"/>
              <a:t>JPC</a:t>
            </a:r>
            <a:r>
              <a:rPr lang="ko-KR" altLang="en-US" sz="1200" b="1" dirty="0"/>
              <a:t>의 누적정보와 </a:t>
            </a:r>
            <a:r>
              <a:rPr lang="en-US" altLang="ko-KR" sz="1200" b="1" dirty="0"/>
              <a:t>Hit</a:t>
            </a:r>
            <a:r>
              <a:rPr lang="ko-KR" altLang="en-US" sz="1200" b="1" dirty="0"/>
              <a:t>정보를 수집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/>
              <a:t>Rev Local JPC</a:t>
            </a:r>
            <a:r>
              <a:rPr lang="ko-KR" altLang="en-US" sz="1200" b="1" dirty="0"/>
              <a:t>의 누적정보와 </a:t>
            </a:r>
            <a:r>
              <a:rPr lang="en-US" altLang="ko-KR" sz="1200" b="1" dirty="0"/>
              <a:t>Hit</a:t>
            </a:r>
            <a:r>
              <a:rPr lang="ko-KR" altLang="en-US" sz="1200" b="1" dirty="0"/>
              <a:t>정보를 수집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b="1" dirty="0"/>
              <a:t>Vertex / Auto Machine </a:t>
            </a:r>
            <a:r>
              <a:rPr lang="ko-KR" altLang="en-US" sz="1200" b="1" dirty="0"/>
              <a:t>누적정보와 </a:t>
            </a:r>
            <a:r>
              <a:rPr lang="en-US" altLang="ko-KR" sz="1200" b="1" dirty="0"/>
              <a:t>Hit</a:t>
            </a:r>
            <a:r>
              <a:rPr lang="ko-KR" altLang="en-US" sz="1200" b="1" dirty="0"/>
              <a:t>정보 수집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6599CC7-B1E4-C57E-E524-C922B81F96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175" b="28598"/>
          <a:stretch>
            <a:fillRect/>
          </a:stretch>
        </p:blipFill>
        <p:spPr>
          <a:xfrm>
            <a:off x="1099684" y="2258226"/>
            <a:ext cx="4826299" cy="303804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82162AF-E700-2671-3667-0470528A2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589" y="3825957"/>
            <a:ext cx="5182046" cy="2371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4F4B95-72F4-BBB4-19DC-9A6B5123430F}"/>
              </a:ext>
            </a:extLst>
          </p:cNvPr>
          <p:cNvSpPr txBox="1"/>
          <p:nvPr/>
        </p:nvSpPr>
        <p:spPr>
          <a:xfrm>
            <a:off x="217451" y="130598"/>
            <a:ext cx="347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(Middle</a:t>
            </a:r>
            <a:r>
              <a:rPr lang="ko-KR" altLang="en-US" sz="1600" b="1" dirty="0">
                <a:latin typeface="+mj-lt"/>
              </a:rPr>
              <a:t> </a:t>
            </a:r>
            <a:r>
              <a:rPr lang="en-US" altLang="ko-KR" sz="1600" b="1" dirty="0">
                <a:latin typeface="+mj-lt"/>
              </a:rPr>
              <a:t>Ware</a:t>
            </a:r>
            <a:r>
              <a:rPr lang="ko-KR" altLang="en-US" sz="1600" b="1" dirty="0">
                <a:latin typeface="+mj-lt"/>
              </a:rPr>
              <a:t> </a:t>
            </a:r>
            <a:r>
              <a:rPr lang="en-US" altLang="ko-KR" sz="1600" b="1" dirty="0">
                <a:latin typeface="+mj-lt"/>
              </a:rPr>
              <a:t>Server)</a:t>
            </a:r>
            <a:endParaRPr lang="ko-KR" alt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9755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C0DA0-5D55-85FD-29CF-9F401EC4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63FB02E4-9379-EF9B-7D34-FB50C1776DB9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그림 5">
            <a:extLst>
              <a:ext uri="{FF2B5EF4-FFF2-40B4-BE49-F238E27FC236}">
                <a16:creationId xmlns:a16="http://schemas.microsoft.com/office/drawing/2014/main" id="{E7AED9DA-F0CF-E155-3C53-1C5C99D88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162" y="837487"/>
            <a:ext cx="9097298" cy="5757817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3DB41C14-DB69-1EA3-BDF8-3562B3882CAC}"/>
              </a:ext>
            </a:extLst>
          </p:cNvPr>
          <p:cNvSpPr/>
          <p:nvPr/>
        </p:nvSpPr>
        <p:spPr>
          <a:xfrm>
            <a:off x="1732162" y="1312969"/>
            <a:ext cx="996414" cy="2938520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A620118-12D1-720A-B386-80C48E848B85}"/>
              </a:ext>
            </a:extLst>
          </p:cNvPr>
          <p:cNvSpPr/>
          <p:nvPr/>
        </p:nvSpPr>
        <p:spPr>
          <a:xfrm>
            <a:off x="2836668" y="1427661"/>
            <a:ext cx="3950631" cy="1145857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1710E8F-C29D-D50C-EAE9-3EB3E08AB7EB}"/>
              </a:ext>
            </a:extLst>
          </p:cNvPr>
          <p:cNvSpPr/>
          <p:nvPr/>
        </p:nvSpPr>
        <p:spPr>
          <a:xfrm>
            <a:off x="6924594" y="1427660"/>
            <a:ext cx="3812537" cy="1145857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FD1DB6A-5B1F-858A-BD7B-1ED6AD1B1167}"/>
              </a:ext>
            </a:extLst>
          </p:cNvPr>
          <p:cNvSpPr/>
          <p:nvPr/>
        </p:nvSpPr>
        <p:spPr>
          <a:xfrm>
            <a:off x="2836668" y="2750774"/>
            <a:ext cx="6561857" cy="3725440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4C7C39-95FE-CC24-DF43-F5CC2F5318E1}"/>
              </a:ext>
            </a:extLst>
          </p:cNvPr>
          <p:cNvSpPr/>
          <p:nvPr/>
        </p:nvSpPr>
        <p:spPr>
          <a:xfrm>
            <a:off x="9506617" y="2721690"/>
            <a:ext cx="1230514" cy="1850310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F081319-9E7F-E475-1F58-789404FEBC1F}"/>
              </a:ext>
            </a:extLst>
          </p:cNvPr>
          <p:cNvSpPr/>
          <p:nvPr/>
        </p:nvSpPr>
        <p:spPr>
          <a:xfrm>
            <a:off x="9506617" y="4658497"/>
            <a:ext cx="1230514" cy="1850310"/>
          </a:xfrm>
          <a:prstGeom prst="rect">
            <a:avLst/>
          </a:prstGeom>
          <a:noFill/>
          <a:ln w="539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3A6FD9-F535-6465-EE5A-57834E80FEEC}"/>
              </a:ext>
            </a:extLst>
          </p:cNvPr>
          <p:cNvSpPr txBox="1"/>
          <p:nvPr/>
        </p:nvSpPr>
        <p:spPr>
          <a:xfrm>
            <a:off x="29276" y="1231974"/>
            <a:ext cx="1643399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/>
              <a:t>Menu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ko-KR" sz="1200" b="1" dirty="0"/>
              <a:t>DID </a:t>
            </a:r>
            <a:r>
              <a:rPr lang="ko-KR" altLang="en-US" sz="1200" b="1" dirty="0"/>
              <a:t>상태</a:t>
            </a:r>
            <a:r>
              <a:rPr lang="en-US" altLang="ko-KR" sz="1200" b="1" dirty="0"/>
              <a:t>(</a:t>
            </a:r>
            <a:r>
              <a:rPr lang="en-US" altLang="ko-KR" sz="1200" b="1" dirty="0" err="1"/>
              <a:t>eMAP</a:t>
            </a:r>
            <a:r>
              <a:rPr lang="en-US" altLang="ko-KR" sz="1200" b="1" dirty="0"/>
              <a:t>)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ko-KR" sz="1200" b="1" dirty="0"/>
              <a:t>DID </a:t>
            </a:r>
            <a:r>
              <a:rPr lang="ko-KR" altLang="en-US" sz="1200" b="1" dirty="0"/>
              <a:t>정보</a:t>
            </a:r>
            <a:r>
              <a:rPr lang="en-US" altLang="ko-KR" sz="1200" b="1" dirty="0"/>
              <a:t>(Grid)</a:t>
            </a: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200" b="1" dirty="0"/>
              <a:t>알람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실시간 알람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 err="1"/>
              <a:t>알람로그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ko-KR" sz="1200" b="1" dirty="0"/>
              <a:t>Hit</a:t>
            </a:r>
            <a:r>
              <a:rPr lang="ko-KR" altLang="en-US" sz="1200" b="1" dirty="0"/>
              <a:t>검색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200" b="1" dirty="0"/>
              <a:t>실시간 누적정보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ko-KR" altLang="en-US" sz="1200" b="1" dirty="0"/>
              <a:t>설정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altLang="ko-KR" sz="1200" b="1" dirty="0" err="1"/>
              <a:t>eMAP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알람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en-US" altLang="ko-KR" sz="1200" b="1" dirty="0"/>
              <a:t>DID</a:t>
            </a:r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그룹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 err="1"/>
              <a:t>잭팟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사용자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게임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머신</a:t>
            </a:r>
            <a:endParaRPr lang="en-US" altLang="ko-KR" sz="1200" b="1" dirty="0"/>
          </a:p>
          <a:p>
            <a:pPr marL="628650" lvl="1" indent="-171450">
              <a:buFont typeface="Wingdings" panose="05000000000000000000" pitchFamily="2" charset="2"/>
              <a:buChar char="§"/>
            </a:pPr>
            <a:r>
              <a:rPr lang="ko-KR" altLang="en-US" sz="1200" b="1" dirty="0"/>
              <a:t>테이블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E4677C-E144-C321-22DE-C2F435A56F3A}"/>
              </a:ext>
            </a:extLst>
          </p:cNvPr>
          <p:cNvSpPr txBox="1"/>
          <p:nvPr/>
        </p:nvSpPr>
        <p:spPr>
          <a:xfrm>
            <a:off x="11033142" y="1427659"/>
            <a:ext cx="973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err="1"/>
              <a:t>잭팟정보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altLang="ko-KR" sz="1200" b="1" dirty="0"/>
              <a:t>Hit </a:t>
            </a:r>
            <a:r>
              <a:rPr lang="ko-KR" altLang="en-US" sz="1200" b="1" dirty="0"/>
              <a:t>통계</a:t>
            </a:r>
            <a:endParaRPr lang="en-US" altLang="ko-KR" sz="1200" b="1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ko-KR" altLang="en-US" sz="1200" b="1" dirty="0"/>
              <a:t>누적정보</a:t>
            </a:r>
          </a:p>
        </p:txBody>
      </p:sp>
      <p:sp>
        <p:nvSpPr>
          <p:cNvPr id="15" name="설명선: 굽은 선 14">
            <a:extLst>
              <a:ext uri="{FF2B5EF4-FFF2-40B4-BE49-F238E27FC236}">
                <a16:creationId xmlns:a16="http://schemas.microsoft.com/office/drawing/2014/main" id="{304018FB-45C9-4CE3-85E9-4629DA16B3E6}"/>
              </a:ext>
            </a:extLst>
          </p:cNvPr>
          <p:cNvSpPr/>
          <p:nvPr/>
        </p:nvSpPr>
        <p:spPr>
          <a:xfrm>
            <a:off x="4449452" y="728198"/>
            <a:ext cx="2262433" cy="52220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7136"/>
              <a:gd name="adj6" fmla="val -58295"/>
            </a:avLst>
          </a:prstGeom>
          <a:solidFill>
            <a:schemeClr val="bg1">
              <a:lumMod val="95000"/>
            </a:schemeClr>
          </a:solidFill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</a:rPr>
              <a:t>서버 자원현황</a:t>
            </a:r>
          </a:p>
        </p:txBody>
      </p:sp>
      <p:sp>
        <p:nvSpPr>
          <p:cNvPr id="16" name="설명선: 굽은 선 15">
            <a:extLst>
              <a:ext uri="{FF2B5EF4-FFF2-40B4-BE49-F238E27FC236}">
                <a16:creationId xmlns:a16="http://schemas.microsoft.com/office/drawing/2014/main" id="{9FA82C72-2DA5-2C4C-C24B-4C766C16D139}"/>
              </a:ext>
            </a:extLst>
          </p:cNvPr>
          <p:cNvSpPr/>
          <p:nvPr/>
        </p:nvSpPr>
        <p:spPr>
          <a:xfrm>
            <a:off x="9247695" y="757280"/>
            <a:ext cx="1489436" cy="52220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6305"/>
              <a:gd name="adj6" fmla="val -69055"/>
            </a:avLst>
          </a:prstGeom>
          <a:solidFill>
            <a:schemeClr val="bg1">
              <a:lumMod val="95000"/>
            </a:schemeClr>
          </a:solidFill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tx1"/>
                </a:solidFill>
              </a:rPr>
              <a:t>잭팟정보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설명선: 굽은 선 16">
            <a:extLst>
              <a:ext uri="{FF2B5EF4-FFF2-40B4-BE49-F238E27FC236}">
                <a16:creationId xmlns:a16="http://schemas.microsoft.com/office/drawing/2014/main" id="{AD875A8A-F6E9-2F0E-1C6F-24A588854863}"/>
              </a:ext>
            </a:extLst>
          </p:cNvPr>
          <p:cNvSpPr/>
          <p:nvPr/>
        </p:nvSpPr>
        <p:spPr>
          <a:xfrm>
            <a:off x="10517049" y="2859588"/>
            <a:ext cx="1489436" cy="52220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708"/>
              <a:gd name="adj6" fmla="val -49435"/>
            </a:avLst>
          </a:prstGeom>
          <a:solidFill>
            <a:schemeClr val="bg1">
              <a:lumMod val="95000"/>
            </a:schemeClr>
          </a:solidFill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>
                <a:solidFill>
                  <a:schemeClr val="tx1"/>
                </a:solidFill>
              </a:rPr>
              <a:t>잭팟</a:t>
            </a:r>
            <a:r>
              <a:rPr lang="en-US" altLang="ko-KR" sz="1600" dirty="0">
                <a:solidFill>
                  <a:schemeClr val="tx1"/>
                </a:solidFill>
              </a:rPr>
              <a:t>HIT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설명선: 굽은 선 17">
            <a:extLst>
              <a:ext uri="{FF2B5EF4-FFF2-40B4-BE49-F238E27FC236}">
                <a16:creationId xmlns:a16="http://schemas.microsoft.com/office/drawing/2014/main" id="{00B3FC95-CD27-A1E2-26CC-B0CE758DBDE3}"/>
              </a:ext>
            </a:extLst>
          </p:cNvPr>
          <p:cNvSpPr/>
          <p:nvPr/>
        </p:nvSpPr>
        <p:spPr>
          <a:xfrm>
            <a:off x="10503031" y="4858071"/>
            <a:ext cx="1489436" cy="52220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708"/>
              <a:gd name="adj6" fmla="val -49435"/>
            </a:avLst>
          </a:prstGeom>
          <a:solidFill>
            <a:schemeClr val="bg1">
              <a:lumMod val="95000"/>
            </a:schemeClr>
          </a:solidFill>
          <a:ln w="444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DID </a:t>
            </a:r>
            <a:r>
              <a:rPr lang="ko-KR" altLang="en-US" sz="1600" dirty="0">
                <a:solidFill>
                  <a:schemeClr val="tx1"/>
                </a:solidFill>
              </a:rPr>
              <a:t>알람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2FA751-2FE5-CAFD-956F-8C2C95EC0A31}"/>
              </a:ext>
            </a:extLst>
          </p:cNvPr>
          <p:cNvSpPr txBox="1"/>
          <p:nvPr/>
        </p:nvSpPr>
        <p:spPr>
          <a:xfrm>
            <a:off x="217451" y="130598"/>
            <a:ext cx="3638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(DID WEB Dash-Board)</a:t>
            </a:r>
            <a:endParaRPr lang="ko-KR" alt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12580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75247-2156-8FB2-4D37-895151F9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29ED86-0521-112D-3DEA-3A1A8E95A6B4}"/>
              </a:ext>
            </a:extLst>
          </p:cNvPr>
          <p:cNvSpPr txBox="1"/>
          <p:nvPr/>
        </p:nvSpPr>
        <p:spPr>
          <a:xfrm>
            <a:off x="217451" y="130598"/>
            <a:ext cx="3638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(DID WEB Dash-Board)</a:t>
            </a:r>
            <a:endParaRPr lang="ko-KR" altLang="en-US" sz="1200" b="1" dirty="0">
              <a:latin typeface="+mj-lt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16AE192A-D63C-EACB-2466-B11BAAC0508B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그림 18">
            <a:extLst>
              <a:ext uri="{FF2B5EF4-FFF2-40B4-BE49-F238E27FC236}">
                <a16:creationId xmlns:a16="http://schemas.microsoft.com/office/drawing/2014/main" id="{8D11AD06-3DF4-9756-0EE0-21858865E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82" y="918581"/>
            <a:ext cx="4898028" cy="267302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F4E0C557-A244-0D8C-87FC-748E5A2BD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597" y="3756868"/>
            <a:ext cx="4626945" cy="267302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22F7EBB2-F6C5-F0C3-041D-75786BBB2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82" y="3756868"/>
            <a:ext cx="4898028" cy="2789324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E92D5C25-5B88-C24B-21F6-6820F5EF2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598" y="918582"/>
            <a:ext cx="4626945" cy="267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96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1F524-3355-F1B7-8B46-C80DAEDF6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E2E5AE36-6FA6-0DBF-A2E2-3E89793AE15C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CCB2B01-D235-915B-C31E-D994A8C87769}"/>
              </a:ext>
            </a:extLst>
          </p:cNvPr>
          <p:cNvSpPr txBox="1"/>
          <p:nvPr/>
        </p:nvSpPr>
        <p:spPr>
          <a:xfrm>
            <a:off x="217451" y="130598"/>
            <a:ext cx="326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(DID Screen Editor)</a:t>
            </a:r>
            <a:endParaRPr lang="ko-KR" altLang="en-US" sz="1200" b="1" dirty="0">
              <a:latin typeface="+mj-lt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0FCD55D-E0BA-182C-C0FC-B36C1056E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882" y="849820"/>
            <a:ext cx="8287639" cy="53479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2CCF4B3-9CBC-9054-6CC1-7E300C062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21" y="1868140"/>
            <a:ext cx="1961929" cy="266923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189C181-ABAE-017D-5226-65645C866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105" y="3855237"/>
            <a:ext cx="5744066" cy="27491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2466BB-CC1D-C179-7E33-3FBBD422309E}"/>
              </a:ext>
            </a:extLst>
          </p:cNvPr>
          <p:cNvSpPr txBox="1"/>
          <p:nvPr/>
        </p:nvSpPr>
        <p:spPr>
          <a:xfrm>
            <a:off x="852836" y="4537374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관리자 로그인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55A53E-45BE-EF21-6314-89A80CE9E515}"/>
              </a:ext>
            </a:extLst>
          </p:cNvPr>
          <p:cNvSpPr txBox="1"/>
          <p:nvPr/>
        </p:nvSpPr>
        <p:spPr>
          <a:xfrm>
            <a:off x="3485974" y="2342207"/>
            <a:ext cx="2113079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b="1"/>
              <a:t>플레이리스트 편집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2D23F-B6E7-E20C-645F-A3B9FDB912FA}"/>
              </a:ext>
            </a:extLst>
          </p:cNvPr>
          <p:cNvSpPr txBox="1"/>
          <p:nvPr/>
        </p:nvSpPr>
        <p:spPr>
          <a:xfrm>
            <a:off x="7965277" y="3670571"/>
            <a:ext cx="2194832" cy="369332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b="1" dirty="0"/>
              <a:t>화면 재생 미리보기</a:t>
            </a:r>
          </a:p>
        </p:txBody>
      </p:sp>
    </p:spTree>
    <p:extLst>
      <p:ext uri="{BB962C8B-B14F-4D97-AF65-F5344CB8AC3E}">
        <p14:creationId xmlns:p14="http://schemas.microsoft.com/office/powerpoint/2010/main" val="4112013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4752B-E6C9-7632-F625-2C83B7FA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6E99DB12-9282-FCE5-9FC5-76D09F64E3E0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C188C81-8E4B-AACC-B6DE-A65C077FF744}"/>
              </a:ext>
            </a:extLst>
          </p:cNvPr>
          <p:cNvSpPr txBox="1"/>
          <p:nvPr/>
        </p:nvSpPr>
        <p:spPr>
          <a:xfrm>
            <a:off x="217451" y="130598"/>
            <a:ext cx="326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(DID Screen Editor)</a:t>
            </a:r>
            <a:endParaRPr lang="ko-KR" altLang="en-US" sz="1200" b="1" dirty="0">
              <a:latin typeface="+mj-lt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939DE40-1720-CBB2-62B3-0A3F8E608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1" y="900341"/>
            <a:ext cx="5678078" cy="278676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75CE2C3-15B3-7328-45C9-7C7A7D2EC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487" y="890443"/>
            <a:ext cx="5914795" cy="279666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51EFFEC-9375-7B08-516E-32A2A656A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9741" y="3883172"/>
            <a:ext cx="5435541" cy="2936172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E224DC6-1122-C9DA-E454-141C644C8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152" y="3847128"/>
            <a:ext cx="1941401" cy="293616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87841A2-59DF-3D31-B2B7-AB0A81114F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563" y="3921828"/>
            <a:ext cx="1807360" cy="2786768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7B5FAE2-B097-F52D-61B8-3509514D50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451" y="3960484"/>
            <a:ext cx="2017883" cy="28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24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07800-E5D3-3E6A-232E-E0B1AF0E7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003205B4-E10A-045B-7DC6-069D398A9287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2D91D6D-6B8D-50B8-3A6D-B68F292B96D1}"/>
              </a:ext>
            </a:extLst>
          </p:cNvPr>
          <p:cNvSpPr txBox="1"/>
          <p:nvPr/>
        </p:nvSpPr>
        <p:spPr>
          <a:xfrm>
            <a:off x="331680" y="838986"/>
            <a:ext cx="6938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/>
              <a:t>Screen Player / Client(WEB Player, Windows Player</a:t>
            </a:r>
            <a:r>
              <a:rPr lang="ko-KR" altLang="en-US" b="1" dirty="0"/>
              <a:t>로 구분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11ADA-6B99-4338-7EF1-11968A20CB7D}"/>
              </a:ext>
            </a:extLst>
          </p:cNvPr>
          <p:cNvSpPr txBox="1"/>
          <p:nvPr/>
        </p:nvSpPr>
        <p:spPr>
          <a:xfrm>
            <a:off x="217451" y="130598"/>
            <a:ext cx="253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(DID Client)</a:t>
            </a:r>
            <a:endParaRPr lang="ko-KR" altLang="en-US" sz="1200" b="1" dirty="0">
              <a:latin typeface="+mj-lt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7808911-7683-7993-05BE-B607CC701481}"/>
              </a:ext>
            </a:extLst>
          </p:cNvPr>
          <p:cNvSpPr/>
          <p:nvPr/>
        </p:nvSpPr>
        <p:spPr>
          <a:xfrm>
            <a:off x="326117" y="1371597"/>
            <a:ext cx="2236113" cy="4271284"/>
          </a:xfrm>
          <a:prstGeom prst="roundRect">
            <a:avLst>
              <a:gd name="adj" fmla="val 781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007E8EE-2289-2844-779D-B5608BC0D317}"/>
              </a:ext>
            </a:extLst>
          </p:cNvPr>
          <p:cNvSpPr/>
          <p:nvPr/>
        </p:nvSpPr>
        <p:spPr>
          <a:xfrm>
            <a:off x="2658848" y="1371596"/>
            <a:ext cx="6782549" cy="5057677"/>
          </a:xfrm>
          <a:prstGeom prst="roundRect">
            <a:avLst>
              <a:gd name="adj" fmla="val 362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C50437A1-9036-5E3F-47AB-B45E2DE864BB}"/>
              </a:ext>
            </a:extLst>
          </p:cNvPr>
          <p:cNvSpPr/>
          <p:nvPr/>
        </p:nvSpPr>
        <p:spPr>
          <a:xfrm>
            <a:off x="9534234" y="1371596"/>
            <a:ext cx="2260490" cy="5057677"/>
          </a:xfrm>
          <a:prstGeom prst="roundRect">
            <a:avLst>
              <a:gd name="adj" fmla="val 874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원통형 10">
            <a:extLst>
              <a:ext uri="{FF2B5EF4-FFF2-40B4-BE49-F238E27FC236}">
                <a16:creationId xmlns:a16="http://schemas.microsoft.com/office/drawing/2014/main" id="{C8DD09F9-5A1F-2150-E5E4-CA1BE32CA131}"/>
              </a:ext>
            </a:extLst>
          </p:cNvPr>
          <p:cNvSpPr/>
          <p:nvPr/>
        </p:nvSpPr>
        <p:spPr>
          <a:xfrm>
            <a:off x="699683" y="2686046"/>
            <a:ext cx="1423447" cy="659493"/>
          </a:xfrm>
          <a:prstGeom prst="can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/>
              <a:t>D/B</a:t>
            </a:r>
          </a:p>
          <a:p>
            <a:pPr algn="ctr"/>
            <a:r>
              <a:rPr lang="en-US" altLang="ko-KR" sz="1100" b="1" dirty="0"/>
              <a:t>(MySQL)</a:t>
            </a:r>
            <a:endParaRPr lang="ko-KR" altLang="en-US" sz="1100" b="1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4B1C9C1-A9BF-7B19-EFA6-FC2E3CA76BA6}"/>
              </a:ext>
            </a:extLst>
          </p:cNvPr>
          <p:cNvSpPr/>
          <p:nvPr/>
        </p:nvSpPr>
        <p:spPr>
          <a:xfrm>
            <a:off x="699683" y="4430206"/>
            <a:ext cx="1423448" cy="457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File Server</a:t>
            </a:r>
            <a:endParaRPr lang="ko-KR" altLang="en-US" sz="12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0292A53-BB21-14BC-AB46-29667C223908}"/>
              </a:ext>
            </a:extLst>
          </p:cNvPr>
          <p:cNvSpPr/>
          <p:nvPr/>
        </p:nvSpPr>
        <p:spPr>
          <a:xfrm>
            <a:off x="5239823" y="3256558"/>
            <a:ext cx="1377579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Client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4" name="연결선: 꺾임 13">
            <a:extLst>
              <a:ext uri="{FF2B5EF4-FFF2-40B4-BE49-F238E27FC236}">
                <a16:creationId xmlns:a16="http://schemas.microsoft.com/office/drawing/2014/main" id="{7B3DEAA3-D08E-F0CA-7392-A390F1FE8CCD}"/>
              </a:ext>
            </a:extLst>
          </p:cNvPr>
          <p:cNvCxnSpPr>
            <a:cxnSpLocks/>
            <a:stCxn id="21" idx="3"/>
            <a:endCxn id="18" idx="1"/>
          </p:cNvCxnSpPr>
          <p:nvPr/>
        </p:nvCxnSpPr>
        <p:spPr>
          <a:xfrm>
            <a:off x="2209877" y="2853250"/>
            <a:ext cx="2978647" cy="435456"/>
          </a:xfrm>
          <a:prstGeom prst="bentConnector3">
            <a:avLst>
              <a:gd name="adj1" fmla="val 80079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149BC7F-3846-7BD2-8934-6DAFAF97455A}"/>
              </a:ext>
            </a:extLst>
          </p:cNvPr>
          <p:cNvSpPr/>
          <p:nvPr/>
        </p:nvSpPr>
        <p:spPr>
          <a:xfrm>
            <a:off x="5239823" y="2145969"/>
            <a:ext cx="1377579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Service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16" name="연결선: 꺾임 15">
            <a:extLst>
              <a:ext uri="{FF2B5EF4-FFF2-40B4-BE49-F238E27FC236}">
                <a16:creationId xmlns:a16="http://schemas.microsoft.com/office/drawing/2014/main" id="{E00006F4-0BF4-B6A3-1D07-0C93354BF5A2}"/>
              </a:ext>
            </a:extLst>
          </p:cNvPr>
          <p:cNvCxnSpPr>
            <a:cxnSpLocks/>
            <a:stCxn id="21" idx="3"/>
            <a:endCxn id="62" idx="1"/>
          </p:cNvCxnSpPr>
          <p:nvPr/>
        </p:nvCxnSpPr>
        <p:spPr>
          <a:xfrm>
            <a:off x="2209877" y="2853250"/>
            <a:ext cx="3013851" cy="2094432"/>
          </a:xfrm>
          <a:prstGeom prst="bentConnector3">
            <a:avLst>
              <a:gd name="adj1" fmla="val 78808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4A31324A-652D-153E-C925-04C9B45DBA62}"/>
              </a:ext>
            </a:extLst>
          </p:cNvPr>
          <p:cNvCxnSpPr>
            <a:cxnSpLocks/>
            <a:stCxn id="19" idx="3"/>
            <a:endCxn id="62" idx="1"/>
          </p:cNvCxnSpPr>
          <p:nvPr/>
        </p:nvCxnSpPr>
        <p:spPr>
          <a:xfrm>
            <a:off x="2209877" y="4465294"/>
            <a:ext cx="3013851" cy="482388"/>
          </a:xfrm>
          <a:prstGeom prst="bentConnector3">
            <a:avLst>
              <a:gd name="adj1" fmla="val 78570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DAD21CC-22FF-5185-79AB-7E04E6138EEA}"/>
              </a:ext>
            </a:extLst>
          </p:cNvPr>
          <p:cNvSpPr/>
          <p:nvPr/>
        </p:nvSpPr>
        <p:spPr>
          <a:xfrm>
            <a:off x="5188524" y="3253618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4D426A0-B64B-D265-DD89-AE8F8D4CCB66}"/>
              </a:ext>
            </a:extLst>
          </p:cNvPr>
          <p:cNvSpPr/>
          <p:nvPr/>
        </p:nvSpPr>
        <p:spPr>
          <a:xfrm>
            <a:off x="2117039" y="4430206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D402BE7-4E7A-88B1-534B-A6D767599B80}"/>
              </a:ext>
            </a:extLst>
          </p:cNvPr>
          <p:cNvSpPr/>
          <p:nvPr/>
        </p:nvSpPr>
        <p:spPr>
          <a:xfrm>
            <a:off x="2130797" y="481723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3BC1176-DE36-CE64-CEDC-F17659D68D30}"/>
              </a:ext>
            </a:extLst>
          </p:cNvPr>
          <p:cNvSpPr/>
          <p:nvPr/>
        </p:nvSpPr>
        <p:spPr>
          <a:xfrm>
            <a:off x="2117039" y="2818162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7507BEE-9B48-F163-B011-0536B6717E9A}"/>
              </a:ext>
            </a:extLst>
          </p:cNvPr>
          <p:cNvSpPr/>
          <p:nvPr/>
        </p:nvSpPr>
        <p:spPr>
          <a:xfrm>
            <a:off x="2130797" y="3205187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6402FE8E-7150-8839-60E5-CB16908B130D}"/>
              </a:ext>
            </a:extLst>
          </p:cNvPr>
          <p:cNvCxnSpPr>
            <a:cxnSpLocks/>
            <a:stCxn id="73" idx="1"/>
            <a:endCxn id="22" idx="3"/>
          </p:cNvCxnSpPr>
          <p:nvPr/>
        </p:nvCxnSpPr>
        <p:spPr>
          <a:xfrm rot="10800000">
            <a:off x="2223636" y="3240275"/>
            <a:ext cx="2964889" cy="238212"/>
          </a:xfrm>
          <a:prstGeom prst="bentConnector3">
            <a:avLst>
              <a:gd name="adj1" fmla="val 7377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6A8D1F5-0A59-713A-EAFD-1CF26D4B77E1}"/>
              </a:ext>
            </a:extLst>
          </p:cNvPr>
          <p:cNvCxnSpPr>
            <a:cxnSpLocks/>
            <a:stCxn id="25" idx="1"/>
            <a:endCxn id="20" idx="3"/>
          </p:cNvCxnSpPr>
          <p:nvPr/>
        </p:nvCxnSpPr>
        <p:spPr>
          <a:xfrm rot="10800000" flipV="1">
            <a:off x="2223636" y="3678631"/>
            <a:ext cx="2964889" cy="1173687"/>
          </a:xfrm>
          <a:prstGeom prst="bentConnector3">
            <a:avLst>
              <a:gd name="adj1" fmla="val 7398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CBE4AFE-5AA6-B554-3EB1-24AA4A4F2272}"/>
              </a:ext>
            </a:extLst>
          </p:cNvPr>
          <p:cNvSpPr/>
          <p:nvPr/>
        </p:nvSpPr>
        <p:spPr>
          <a:xfrm>
            <a:off x="5188524" y="364354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순서도: 다중 문서 25">
            <a:extLst>
              <a:ext uri="{FF2B5EF4-FFF2-40B4-BE49-F238E27FC236}">
                <a16:creationId xmlns:a16="http://schemas.microsoft.com/office/drawing/2014/main" id="{AB9F4867-97A6-BBFE-1474-F267B4D9E027}"/>
              </a:ext>
            </a:extLst>
          </p:cNvPr>
          <p:cNvSpPr/>
          <p:nvPr/>
        </p:nvSpPr>
        <p:spPr>
          <a:xfrm>
            <a:off x="9969447" y="1643960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Log</a:t>
            </a:r>
            <a:endParaRPr lang="ko-KR" altLang="en-US" sz="1200" dirty="0"/>
          </a:p>
        </p:txBody>
      </p:sp>
      <p:sp>
        <p:nvSpPr>
          <p:cNvPr id="27" name="순서도: 문서 26">
            <a:extLst>
              <a:ext uri="{FF2B5EF4-FFF2-40B4-BE49-F238E27FC236}">
                <a16:creationId xmlns:a16="http://schemas.microsoft.com/office/drawing/2014/main" id="{2F2DAC50-4370-96A1-BDAE-F99A821A39D5}"/>
              </a:ext>
            </a:extLst>
          </p:cNvPr>
          <p:cNvSpPr/>
          <p:nvPr/>
        </p:nvSpPr>
        <p:spPr>
          <a:xfrm>
            <a:off x="10819189" y="3721472"/>
            <a:ext cx="701040" cy="397773"/>
          </a:xfrm>
          <a:prstGeom prst="flowChart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Setting</a:t>
            </a:r>
            <a:endParaRPr lang="ko-KR" altLang="en-US" sz="1200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F960BA9-B683-0A3C-62C4-9B952EBCFA5C}"/>
              </a:ext>
            </a:extLst>
          </p:cNvPr>
          <p:cNvSpPr/>
          <p:nvPr/>
        </p:nvSpPr>
        <p:spPr>
          <a:xfrm>
            <a:off x="5572569" y="5220179"/>
            <a:ext cx="1349633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Player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E945329-2E4B-7137-C3D8-A36E652B5B7E}"/>
              </a:ext>
            </a:extLst>
          </p:cNvPr>
          <p:cNvSpPr/>
          <p:nvPr/>
        </p:nvSpPr>
        <p:spPr>
          <a:xfrm>
            <a:off x="5420169" y="5067779"/>
            <a:ext cx="1349633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Player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111ABFA8-C9F9-DCBF-6738-8A7AC05D1D61}"/>
              </a:ext>
            </a:extLst>
          </p:cNvPr>
          <p:cNvSpPr/>
          <p:nvPr/>
        </p:nvSpPr>
        <p:spPr>
          <a:xfrm>
            <a:off x="5267769" y="4915379"/>
            <a:ext cx="1349633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/>
                </a:solidFill>
              </a:rPr>
              <a:t>Screen Player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31" name="연결선: 꺾임 30">
            <a:extLst>
              <a:ext uri="{FF2B5EF4-FFF2-40B4-BE49-F238E27FC236}">
                <a16:creationId xmlns:a16="http://schemas.microsoft.com/office/drawing/2014/main" id="{0C8875B8-2C0D-B87B-1969-1031F2E1A9CA}"/>
              </a:ext>
            </a:extLst>
          </p:cNvPr>
          <p:cNvCxnSpPr>
            <a:cxnSpLocks/>
            <a:stCxn id="32" idx="3"/>
            <a:endCxn id="93" idx="1"/>
          </p:cNvCxnSpPr>
          <p:nvPr/>
        </p:nvCxnSpPr>
        <p:spPr>
          <a:xfrm flipV="1">
            <a:off x="6652115" y="2039396"/>
            <a:ext cx="3294939" cy="528737"/>
          </a:xfrm>
          <a:prstGeom prst="bentConnector3">
            <a:avLst>
              <a:gd name="adj1" fmla="val 2822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3EC59EF-0510-2657-855B-0D1A9A815047}"/>
              </a:ext>
            </a:extLst>
          </p:cNvPr>
          <p:cNvSpPr/>
          <p:nvPr/>
        </p:nvSpPr>
        <p:spPr>
          <a:xfrm>
            <a:off x="6559277" y="2533045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E31B1ACD-A9D8-763A-A9D1-A2779B4B363D}"/>
              </a:ext>
            </a:extLst>
          </p:cNvPr>
          <p:cNvSpPr/>
          <p:nvPr/>
        </p:nvSpPr>
        <p:spPr>
          <a:xfrm>
            <a:off x="6559452" y="2143523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순서도: 문서 33">
            <a:extLst>
              <a:ext uri="{FF2B5EF4-FFF2-40B4-BE49-F238E27FC236}">
                <a16:creationId xmlns:a16="http://schemas.microsoft.com/office/drawing/2014/main" id="{8F42B866-E801-C2AA-84BA-CEA4AC46BE89}"/>
              </a:ext>
            </a:extLst>
          </p:cNvPr>
          <p:cNvSpPr/>
          <p:nvPr/>
        </p:nvSpPr>
        <p:spPr>
          <a:xfrm>
            <a:off x="10819189" y="2336464"/>
            <a:ext cx="701040" cy="397773"/>
          </a:xfrm>
          <a:prstGeom prst="flowChart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Config</a:t>
            </a:r>
            <a:endParaRPr lang="ko-KR" altLang="en-US" sz="1200" dirty="0"/>
          </a:p>
        </p:txBody>
      </p:sp>
      <p:cxnSp>
        <p:nvCxnSpPr>
          <p:cNvPr id="35" name="연결선: 꺾임 34">
            <a:extLst>
              <a:ext uri="{FF2B5EF4-FFF2-40B4-BE49-F238E27FC236}">
                <a16:creationId xmlns:a16="http://schemas.microsoft.com/office/drawing/2014/main" id="{3FAE4FBA-F86C-E7F4-AB5F-5817CD434CC6}"/>
              </a:ext>
            </a:extLst>
          </p:cNvPr>
          <p:cNvCxnSpPr>
            <a:cxnSpLocks/>
            <a:stCxn id="92" idx="1"/>
            <a:endCxn id="33" idx="3"/>
          </p:cNvCxnSpPr>
          <p:nvPr/>
        </p:nvCxnSpPr>
        <p:spPr>
          <a:xfrm rot="10800000">
            <a:off x="6652291" y="2178611"/>
            <a:ext cx="4106841" cy="195898"/>
          </a:xfrm>
          <a:prstGeom prst="bentConnector3">
            <a:avLst>
              <a:gd name="adj1" fmla="val 73503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순서도: 다중 문서 35">
            <a:extLst>
              <a:ext uri="{FF2B5EF4-FFF2-40B4-BE49-F238E27FC236}">
                <a16:creationId xmlns:a16="http://schemas.microsoft.com/office/drawing/2014/main" id="{0086A5EE-94CC-F8A2-4221-843A527EB32E}"/>
              </a:ext>
            </a:extLst>
          </p:cNvPr>
          <p:cNvSpPr/>
          <p:nvPr/>
        </p:nvSpPr>
        <p:spPr>
          <a:xfrm>
            <a:off x="9969447" y="3028968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Log</a:t>
            </a:r>
            <a:endParaRPr lang="ko-KR" altLang="en-US" sz="1200" dirty="0"/>
          </a:p>
        </p:txBody>
      </p: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84A384B9-A1D3-2BD0-E816-86DEA73E8D6A}"/>
              </a:ext>
            </a:extLst>
          </p:cNvPr>
          <p:cNvCxnSpPr>
            <a:cxnSpLocks/>
            <a:stCxn id="38" idx="3"/>
            <a:endCxn id="95" idx="1"/>
          </p:cNvCxnSpPr>
          <p:nvPr/>
        </p:nvCxnSpPr>
        <p:spPr>
          <a:xfrm flipV="1">
            <a:off x="6666551" y="3422448"/>
            <a:ext cx="3280503" cy="250027"/>
          </a:xfrm>
          <a:prstGeom prst="bentConnector3">
            <a:avLst>
              <a:gd name="adj1" fmla="val 28320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AAB36009-AC3C-7929-D5FC-49112E2B2E39}"/>
              </a:ext>
            </a:extLst>
          </p:cNvPr>
          <p:cNvSpPr/>
          <p:nvPr/>
        </p:nvSpPr>
        <p:spPr>
          <a:xfrm>
            <a:off x="6573713" y="3637387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A1E4E554-CF1E-14ED-3640-C4F97A94B318}"/>
              </a:ext>
            </a:extLst>
          </p:cNvPr>
          <p:cNvCxnSpPr>
            <a:cxnSpLocks/>
            <a:stCxn id="92" idx="1"/>
            <a:endCxn id="44" idx="3"/>
          </p:cNvCxnSpPr>
          <p:nvPr/>
        </p:nvCxnSpPr>
        <p:spPr>
          <a:xfrm rot="10800000" flipV="1">
            <a:off x="6666551" y="2374509"/>
            <a:ext cx="4092580" cy="910692"/>
          </a:xfrm>
          <a:prstGeom prst="bentConnector3">
            <a:avLst>
              <a:gd name="adj1" fmla="val 73739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연결선: 꺾임 39">
            <a:extLst>
              <a:ext uri="{FF2B5EF4-FFF2-40B4-BE49-F238E27FC236}">
                <a16:creationId xmlns:a16="http://schemas.microsoft.com/office/drawing/2014/main" id="{07EA599F-FB20-E160-DC18-2366C4D7525C}"/>
              </a:ext>
            </a:extLst>
          </p:cNvPr>
          <p:cNvCxnSpPr>
            <a:cxnSpLocks/>
            <a:stCxn id="38" idx="3"/>
            <a:endCxn id="42" idx="1"/>
          </p:cNvCxnSpPr>
          <p:nvPr/>
        </p:nvCxnSpPr>
        <p:spPr>
          <a:xfrm>
            <a:off x="6666551" y="3672475"/>
            <a:ext cx="4099653" cy="398457"/>
          </a:xfrm>
          <a:prstGeom prst="bentConnector3">
            <a:avLst>
              <a:gd name="adj1" fmla="val 18557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D2FF64B1-365D-E0DA-1D93-AE925642C5B3}"/>
              </a:ext>
            </a:extLst>
          </p:cNvPr>
          <p:cNvCxnSpPr>
            <a:cxnSpLocks/>
            <a:stCxn id="43" idx="1"/>
            <a:endCxn id="44" idx="3"/>
          </p:cNvCxnSpPr>
          <p:nvPr/>
        </p:nvCxnSpPr>
        <p:spPr>
          <a:xfrm rot="10800000">
            <a:off x="6666552" y="3285201"/>
            <a:ext cx="4099611" cy="460572"/>
          </a:xfrm>
          <a:prstGeom prst="bentConnector3">
            <a:avLst>
              <a:gd name="adj1" fmla="val 81443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D48D956-DABA-DDAB-5AE6-CB19CF4E760F}"/>
              </a:ext>
            </a:extLst>
          </p:cNvPr>
          <p:cNvSpPr/>
          <p:nvPr/>
        </p:nvSpPr>
        <p:spPr>
          <a:xfrm>
            <a:off x="10766204" y="403584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93BC9F0-D0F4-F23A-EE82-2F212918B9B9}"/>
              </a:ext>
            </a:extLst>
          </p:cNvPr>
          <p:cNvSpPr/>
          <p:nvPr/>
        </p:nvSpPr>
        <p:spPr>
          <a:xfrm>
            <a:off x="10766162" y="3710685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623C847-9440-1AB0-17D3-1AA1AB99F0D2}"/>
              </a:ext>
            </a:extLst>
          </p:cNvPr>
          <p:cNvSpPr/>
          <p:nvPr/>
        </p:nvSpPr>
        <p:spPr>
          <a:xfrm>
            <a:off x="6573713" y="3250113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순서도: 다중 문서 44">
            <a:extLst>
              <a:ext uri="{FF2B5EF4-FFF2-40B4-BE49-F238E27FC236}">
                <a16:creationId xmlns:a16="http://schemas.microsoft.com/office/drawing/2014/main" id="{0C7D3664-3278-3F80-1FF0-507E68F9CE0F}"/>
              </a:ext>
            </a:extLst>
          </p:cNvPr>
          <p:cNvSpPr/>
          <p:nvPr/>
        </p:nvSpPr>
        <p:spPr>
          <a:xfrm>
            <a:off x="9969447" y="5798985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Media</a:t>
            </a:r>
            <a:endParaRPr lang="ko-KR" altLang="en-US" sz="1100" dirty="0"/>
          </a:p>
        </p:txBody>
      </p:sp>
      <p:sp>
        <p:nvSpPr>
          <p:cNvPr id="46" name="순서도: 문서 45">
            <a:extLst>
              <a:ext uri="{FF2B5EF4-FFF2-40B4-BE49-F238E27FC236}">
                <a16:creationId xmlns:a16="http://schemas.microsoft.com/office/drawing/2014/main" id="{2C94FA5B-F1EA-1178-2528-74247C474C56}"/>
              </a:ext>
            </a:extLst>
          </p:cNvPr>
          <p:cNvSpPr/>
          <p:nvPr/>
        </p:nvSpPr>
        <p:spPr>
          <a:xfrm>
            <a:off x="10819189" y="5106480"/>
            <a:ext cx="701040" cy="397773"/>
          </a:xfrm>
          <a:prstGeom prst="flowChart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Setting</a:t>
            </a:r>
            <a:endParaRPr lang="ko-KR" altLang="en-US" sz="1200" dirty="0"/>
          </a:p>
        </p:txBody>
      </p:sp>
      <p:sp>
        <p:nvSpPr>
          <p:cNvPr id="47" name="순서도: 다중 문서 46">
            <a:extLst>
              <a:ext uri="{FF2B5EF4-FFF2-40B4-BE49-F238E27FC236}">
                <a16:creationId xmlns:a16="http://schemas.microsoft.com/office/drawing/2014/main" id="{48F4734D-B005-3AE1-8C51-D7E0205EA7A9}"/>
              </a:ext>
            </a:extLst>
          </p:cNvPr>
          <p:cNvSpPr/>
          <p:nvPr/>
        </p:nvSpPr>
        <p:spPr>
          <a:xfrm>
            <a:off x="9969447" y="4413976"/>
            <a:ext cx="701040" cy="397773"/>
          </a:xfrm>
          <a:prstGeom prst="flowChartMultidocumen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Log</a:t>
            </a:r>
            <a:endParaRPr lang="ko-KR" altLang="en-US" sz="1200" dirty="0"/>
          </a:p>
        </p:txBody>
      </p: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F56D0C4D-1ABF-C6BB-35B2-C0F59B695858}"/>
              </a:ext>
            </a:extLst>
          </p:cNvPr>
          <p:cNvCxnSpPr>
            <a:cxnSpLocks/>
            <a:stCxn id="54" idx="3"/>
            <a:endCxn id="52" idx="1"/>
          </p:cNvCxnSpPr>
          <p:nvPr/>
        </p:nvCxnSpPr>
        <p:spPr>
          <a:xfrm>
            <a:off x="6663821" y="5341970"/>
            <a:ext cx="3283191" cy="825142"/>
          </a:xfrm>
          <a:prstGeom prst="bentConnector3">
            <a:avLst>
              <a:gd name="adj1" fmla="val 18668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3C8CF6AD-3AE2-9F19-B843-A5840AFBBDF0}"/>
              </a:ext>
            </a:extLst>
          </p:cNvPr>
          <p:cNvSpPr/>
          <p:nvPr/>
        </p:nvSpPr>
        <p:spPr>
          <a:xfrm>
            <a:off x="6570983" y="4908165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6DACA26-4B50-EAAC-C8D5-1747E12756C3}"/>
              </a:ext>
            </a:extLst>
          </p:cNvPr>
          <p:cNvSpPr/>
          <p:nvPr/>
        </p:nvSpPr>
        <p:spPr>
          <a:xfrm>
            <a:off x="10766162" y="543158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D3824476-14E8-6C77-6FAD-57A85FD81DA9}"/>
              </a:ext>
            </a:extLst>
          </p:cNvPr>
          <p:cNvSpPr/>
          <p:nvPr/>
        </p:nvSpPr>
        <p:spPr>
          <a:xfrm>
            <a:off x="10766162" y="5101760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4217D8B-9778-7B1F-7939-CFC46001065C}"/>
              </a:ext>
            </a:extLst>
          </p:cNvPr>
          <p:cNvSpPr/>
          <p:nvPr/>
        </p:nvSpPr>
        <p:spPr>
          <a:xfrm>
            <a:off x="9947012" y="613202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23E2C9B8-FA50-A7F1-10AE-8B43F228A279}"/>
              </a:ext>
            </a:extLst>
          </p:cNvPr>
          <p:cNvSpPr/>
          <p:nvPr/>
        </p:nvSpPr>
        <p:spPr>
          <a:xfrm>
            <a:off x="9947012" y="587929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F0ABD5BD-62B4-7F41-0E29-9316A471E775}"/>
              </a:ext>
            </a:extLst>
          </p:cNvPr>
          <p:cNvSpPr/>
          <p:nvPr/>
        </p:nvSpPr>
        <p:spPr>
          <a:xfrm>
            <a:off x="6570983" y="5306882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5" name="연결선: 꺾임 54">
            <a:extLst>
              <a:ext uri="{FF2B5EF4-FFF2-40B4-BE49-F238E27FC236}">
                <a16:creationId xmlns:a16="http://schemas.microsoft.com/office/drawing/2014/main" id="{46BB312A-7CD5-C171-1079-6EC6CC5D3CE1}"/>
              </a:ext>
            </a:extLst>
          </p:cNvPr>
          <p:cNvCxnSpPr>
            <a:cxnSpLocks/>
            <a:stCxn id="54" idx="3"/>
            <a:endCxn id="50" idx="1"/>
          </p:cNvCxnSpPr>
          <p:nvPr/>
        </p:nvCxnSpPr>
        <p:spPr>
          <a:xfrm>
            <a:off x="6663821" y="5341970"/>
            <a:ext cx="4102341" cy="124699"/>
          </a:xfrm>
          <a:prstGeom prst="bentConnector3">
            <a:avLst>
              <a:gd name="adj1" fmla="val 18423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02194A1C-6189-9644-0658-6F39C9EDD53B}"/>
              </a:ext>
            </a:extLst>
          </p:cNvPr>
          <p:cNvCxnSpPr>
            <a:cxnSpLocks/>
            <a:stCxn id="53" idx="1"/>
            <a:endCxn id="49" idx="3"/>
          </p:cNvCxnSpPr>
          <p:nvPr/>
        </p:nvCxnSpPr>
        <p:spPr>
          <a:xfrm rot="10800000">
            <a:off x="6663822" y="4943254"/>
            <a:ext cx="3283191" cy="971129"/>
          </a:xfrm>
          <a:prstGeom prst="bentConnector3">
            <a:avLst>
              <a:gd name="adj1" fmla="val 82957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연결선: 꺾임 56">
            <a:extLst>
              <a:ext uri="{FF2B5EF4-FFF2-40B4-BE49-F238E27FC236}">
                <a16:creationId xmlns:a16="http://schemas.microsoft.com/office/drawing/2014/main" id="{0103F8FA-B6A4-59F6-55EB-AB0AE4A45FBB}"/>
              </a:ext>
            </a:extLst>
          </p:cNvPr>
          <p:cNvCxnSpPr>
            <a:cxnSpLocks/>
            <a:stCxn id="54" idx="3"/>
            <a:endCxn id="97" idx="1"/>
          </p:cNvCxnSpPr>
          <p:nvPr/>
        </p:nvCxnSpPr>
        <p:spPr>
          <a:xfrm flipV="1">
            <a:off x="6663821" y="4807175"/>
            <a:ext cx="3279134" cy="534795"/>
          </a:xfrm>
          <a:prstGeom prst="bentConnector3">
            <a:avLst>
              <a:gd name="adj1" fmla="val 28118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연결선: 꺾임 57">
            <a:extLst>
              <a:ext uri="{FF2B5EF4-FFF2-40B4-BE49-F238E27FC236}">
                <a16:creationId xmlns:a16="http://schemas.microsoft.com/office/drawing/2014/main" id="{775B9EE2-34F8-344E-5649-978B23BFAE27}"/>
              </a:ext>
            </a:extLst>
          </p:cNvPr>
          <p:cNvCxnSpPr>
            <a:cxnSpLocks/>
            <a:stCxn id="92" idx="1"/>
            <a:endCxn id="49" idx="3"/>
          </p:cNvCxnSpPr>
          <p:nvPr/>
        </p:nvCxnSpPr>
        <p:spPr>
          <a:xfrm rot="10800000" flipV="1">
            <a:off x="6663821" y="2374509"/>
            <a:ext cx="4095310" cy="2568744"/>
          </a:xfrm>
          <a:prstGeom prst="bentConnector3">
            <a:avLst>
              <a:gd name="adj1" fmla="val 73568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E51C207A-C7A4-FC34-1B58-056457BDE09B}"/>
              </a:ext>
            </a:extLst>
          </p:cNvPr>
          <p:cNvCxnSpPr>
            <a:cxnSpLocks/>
            <a:stCxn id="51" idx="1"/>
            <a:endCxn id="49" idx="3"/>
          </p:cNvCxnSpPr>
          <p:nvPr/>
        </p:nvCxnSpPr>
        <p:spPr>
          <a:xfrm rot="10800000">
            <a:off x="6663822" y="4943254"/>
            <a:ext cx="4102341" cy="193595"/>
          </a:xfrm>
          <a:prstGeom prst="bentConnector3">
            <a:avLst>
              <a:gd name="adj1" fmla="val 81422"/>
            </a:avLst>
          </a:prstGeom>
          <a:ln w="19050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5D228113-5718-6DF2-F4C3-D82F93551DD3}"/>
              </a:ext>
            </a:extLst>
          </p:cNvPr>
          <p:cNvCxnSpPr>
            <a:cxnSpLocks/>
          </p:cNvCxnSpPr>
          <p:nvPr/>
        </p:nvCxnSpPr>
        <p:spPr>
          <a:xfrm>
            <a:off x="6511265" y="2682716"/>
            <a:ext cx="0" cy="519378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254763E8-B246-ABBC-02E2-2EEAFC54EB84}"/>
              </a:ext>
            </a:extLst>
          </p:cNvPr>
          <p:cNvSpPr/>
          <p:nvPr/>
        </p:nvSpPr>
        <p:spPr>
          <a:xfrm>
            <a:off x="5223728" y="491259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3F7F5BD-0F35-FC6C-FFF5-89DC959F43EF}"/>
              </a:ext>
            </a:extLst>
          </p:cNvPr>
          <p:cNvSpPr/>
          <p:nvPr/>
        </p:nvSpPr>
        <p:spPr>
          <a:xfrm>
            <a:off x="5218305" y="5302404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2A81492-E83A-3D6E-1B86-61E36C7B219A}"/>
              </a:ext>
            </a:extLst>
          </p:cNvPr>
          <p:cNvSpPr txBox="1"/>
          <p:nvPr/>
        </p:nvSpPr>
        <p:spPr>
          <a:xfrm>
            <a:off x="6509322" y="2780940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실시간 감시</a:t>
            </a:r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1FB724DE-917A-311F-0EEA-35B0FC407CA2}"/>
              </a:ext>
            </a:extLst>
          </p:cNvPr>
          <p:cNvCxnSpPr>
            <a:cxnSpLocks/>
          </p:cNvCxnSpPr>
          <p:nvPr/>
        </p:nvCxnSpPr>
        <p:spPr>
          <a:xfrm flipV="1">
            <a:off x="5319837" y="2682716"/>
            <a:ext cx="0" cy="49832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97A025D-8782-ECAC-753C-0E3A8733EB49}"/>
              </a:ext>
            </a:extLst>
          </p:cNvPr>
          <p:cNvSpPr txBox="1"/>
          <p:nvPr/>
        </p:nvSpPr>
        <p:spPr>
          <a:xfrm>
            <a:off x="5347700" y="2780940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서비스 관리</a:t>
            </a: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F3515FA6-35C0-17A8-6A38-11AF18D4D7A9}"/>
              </a:ext>
            </a:extLst>
          </p:cNvPr>
          <p:cNvCxnSpPr>
            <a:cxnSpLocks/>
          </p:cNvCxnSpPr>
          <p:nvPr/>
        </p:nvCxnSpPr>
        <p:spPr>
          <a:xfrm flipH="1">
            <a:off x="6509322" y="3804876"/>
            <a:ext cx="5768" cy="1012355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503A89DF-2C9C-BB00-DDE0-FE06E6F969C1}"/>
              </a:ext>
            </a:extLst>
          </p:cNvPr>
          <p:cNvSpPr txBox="1"/>
          <p:nvPr/>
        </p:nvSpPr>
        <p:spPr>
          <a:xfrm>
            <a:off x="6509322" y="4171227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실시간 감시</a:t>
            </a:r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E827E8E1-7145-F293-6502-DA9B72CA7011}"/>
              </a:ext>
            </a:extLst>
          </p:cNvPr>
          <p:cNvCxnSpPr>
            <a:cxnSpLocks/>
          </p:cNvCxnSpPr>
          <p:nvPr/>
        </p:nvCxnSpPr>
        <p:spPr>
          <a:xfrm flipH="1">
            <a:off x="5319837" y="3800075"/>
            <a:ext cx="5768" cy="1012355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E89AED75-9EEC-EA25-C802-969C495B7CFB}"/>
              </a:ext>
            </a:extLst>
          </p:cNvPr>
          <p:cNvSpPr txBox="1"/>
          <p:nvPr/>
        </p:nvSpPr>
        <p:spPr>
          <a:xfrm>
            <a:off x="5347700" y="4171227"/>
            <a:ext cx="964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Player </a:t>
            </a:r>
            <a:r>
              <a:rPr lang="ko-KR" altLang="en-US" sz="1200" dirty="0"/>
              <a:t>관리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5741A70-CBBB-61DF-EA6E-2446D38B986E}"/>
              </a:ext>
            </a:extLst>
          </p:cNvPr>
          <p:cNvSpPr txBox="1"/>
          <p:nvPr/>
        </p:nvSpPr>
        <p:spPr>
          <a:xfrm>
            <a:off x="3169831" y="2544216"/>
            <a:ext cx="8547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설정 로딩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FA9B857-3A77-9BE4-B981-7C5A9D98D286}"/>
              </a:ext>
            </a:extLst>
          </p:cNvPr>
          <p:cNvSpPr txBox="1"/>
          <p:nvPr/>
        </p:nvSpPr>
        <p:spPr>
          <a:xfrm>
            <a:off x="3169831" y="3201487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상태 업데이트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F3E59558-B74B-5215-6A45-78CE32E5D8D8}"/>
              </a:ext>
            </a:extLst>
          </p:cNvPr>
          <p:cNvSpPr/>
          <p:nvPr/>
        </p:nvSpPr>
        <p:spPr>
          <a:xfrm>
            <a:off x="5188524" y="3443399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13E80BD-536C-C364-50F2-62DFB1724CE7}"/>
              </a:ext>
            </a:extLst>
          </p:cNvPr>
          <p:cNvSpPr txBox="1"/>
          <p:nvPr/>
        </p:nvSpPr>
        <p:spPr>
          <a:xfrm>
            <a:off x="3169831" y="3727011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스크린샷 저장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A23A7FC-486D-24E2-E4CC-1A9734DBCDF6}"/>
              </a:ext>
            </a:extLst>
          </p:cNvPr>
          <p:cNvSpPr txBox="1"/>
          <p:nvPr/>
        </p:nvSpPr>
        <p:spPr>
          <a:xfrm>
            <a:off x="3169831" y="4519748"/>
            <a:ext cx="13163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미디어 다운로드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097C6BC-4518-4C6B-1309-229A827BF424}"/>
              </a:ext>
            </a:extLst>
          </p:cNvPr>
          <p:cNvSpPr txBox="1"/>
          <p:nvPr/>
        </p:nvSpPr>
        <p:spPr>
          <a:xfrm>
            <a:off x="7845688" y="208501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설정 파일 로딩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5E499E9-452F-7116-49AF-4B8EA34FCD8D}"/>
              </a:ext>
            </a:extLst>
          </p:cNvPr>
          <p:cNvSpPr txBox="1"/>
          <p:nvPr/>
        </p:nvSpPr>
        <p:spPr>
          <a:xfrm>
            <a:off x="7845688" y="1711987"/>
            <a:ext cx="1370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로컬 이벤트 로깅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F3E734F-F26D-EE8F-FF1D-F8CB7FEB8910}"/>
              </a:ext>
            </a:extLst>
          </p:cNvPr>
          <p:cNvSpPr txBox="1"/>
          <p:nvPr/>
        </p:nvSpPr>
        <p:spPr>
          <a:xfrm>
            <a:off x="7845688" y="3124706"/>
            <a:ext cx="1370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로컬 이벤트 로깅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2990D8E-CF87-0F91-07A3-84AC2F90B4BC}"/>
              </a:ext>
            </a:extLst>
          </p:cNvPr>
          <p:cNvSpPr txBox="1"/>
          <p:nvPr/>
        </p:nvSpPr>
        <p:spPr>
          <a:xfrm>
            <a:off x="7845688" y="3796184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저장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C5A6555-0140-9E43-3EC2-991AB5769E17}"/>
              </a:ext>
            </a:extLst>
          </p:cNvPr>
          <p:cNvSpPr txBox="1"/>
          <p:nvPr/>
        </p:nvSpPr>
        <p:spPr>
          <a:xfrm>
            <a:off x="7845688" y="3443577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로딩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089807E-6739-34C0-D1FE-ECD17DAC1C72}"/>
              </a:ext>
            </a:extLst>
          </p:cNvPr>
          <p:cNvSpPr txBox="1"/>
          <p:nvPr/>
        </p:nvSpPr>
        <p:spPr>
          <a:xfrm>
            <a:off x="7845688" y="4516500"/>
            <a:ext cx="13708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로컬 이벤트 로깅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98647D1-7C34-7EBF-6A65-356CD59337B0}"/>
              </a:ext>
            </a:extLst>
          </p:cNvPr>
          <p:cNvSpPr txBox="1"/>
          <p:nvPr/>
        </p:nvSpPr>
        <p:spPr>
          <a:xfrm>
            <a:off x="7845688" y="5223348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저장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45C1620-41E8-78EA-1177-936849092520}"/>
              </a:ext>
            </a:extLst>
          </p:cNvPr>
          <p:cNvSpPr txBox="1"/>
          <p:nvPr/>
        </p:nvSpPr>
        <p:spPr>
          <a:xfrm>
            <a:off x="7845688" y="4870741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동적 설정 로딩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8532053-656F-8CB4-51C5-EB21ABB02744}"/>
              </a:ext>
            </a:extLst>
          </p:cNvPr>
          <p:cNvSpPr txBox="1"/>
          <p:nvPr/>
        </p:nvSpPr>
        <p:spPr>
          <a:xfrm>
            <a:off x="7845688" y="5919268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미디어 저장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8900988-583B-4866-09C8-81C679A73D27}"/>
              </a:ext>
            </a:extLst>
          </p:cNvPr>
          <p:cNvSpPr txBox="1"/>
          <p:nvPr/>
        </p:nvSpPr>
        <p:spPr>
          <a:xfrm>
            <a:off x="7845688" y="5642881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미디어 참조</a:t>
            </a:r>
          </a:p>
        </p:txBody>
      </p:sp>
      <p:sp>
        <p:nvSpPr>
          <p:cNvPr id="86" name="사각형: 둥근 모서리 85">
            <a:extLst>
              <a:ext uri="{FF2B5EF4-FFF2-40B4-BE49-F238E27FC236}">
                <a16:creationId xmlns:a16="http://schemas.microsoft.com/office/drawing/2014/main" id="{54A45336-528D-BB04-7263-6A56154CA106}"/>
              </a:ext>
            </a:extLst>
          </p:cNvPr>
          <p:cNvSpPr/>
          <p:nvPr/>
        </p:nvSpPr>
        <p:spPr>
          <a:xfrm>
            <a:off x="322399" y="5674066"/>
            <a:ext cx="2236113" cy="75520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7" name="직선 연결선 86">
            <a:extLst>
              <a:ext uri="{FF2B5EF4-FFF2-40B4-BE49-F238E27FC236}">
                <a16:creationId xmlns:a16="http://schemas.microsoft.com/office/drawing/2014/main" id="{0F6DE287-4B3B-0C76-E663-408A8FE65ECA}"/>
              </a:ext>
            </a:extLst>
          </p:cNvPr>
          <p:cNvCxnSpPr>
            <a:cxnSpLocks/>
          </p:cNvCxnSpPr>
          <p:nvPr/>
        </p:nvCxnSpPr>
        <p:spPr>
          <a:xfrm>
            <a:off x="694500" y="5900878"/>
            <a:ext cx="565699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2A4CCB98-B3CF-8F41-96CB-5C142A4A4845}"/>
              </a:ext>
            </a:extLst>
          </p:cNvPr>
          <p:cNvSpPr txBox="1"/>
          <p:nvPr/>
        </p:nvSpPr>
        <p:spPr>
          <a:xfrm>
            <a:off x="1319524" y="5793743"/>
            <a:ext cx="551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Input</a:t>
            </a:r>
            <a:endParaRPr lang="ko-KR" altLang="en-US" sz="1200" dirty="0"/>
          </a:p>
        </p:txBody>
      </p: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AAB169E2-D694-3125-2342-E13DE72A96DC}"/>
              </a:ext>
            </a:extLst>
          </p:cNvPr>
          <p:cNvCxnSpPr>
            <a:cxnSpLocks/>
          </p:cNvCxnSpPr>
          <p:nvPr/>
        </p:nvCxnSpPr>
        <p:spPr>
          <a:xfrm>
            <a:off x="694500" y="6188843"/>
            <a:ext cx="5656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1E6C8F69-1990-D61B-2D5E-086469C6DB5A}"/>
              </a:ext>
            </a:extLst>
          </p:cNvPr>
          <p:cNvSpPr txBox="1"/>
          <p:nvPr/>
        </p:nvSpPr>
        <p:spPr>
          <a:xfrm>
            <a:off x="1319524" y="6081708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Output</a:t>
            </a:r>
            <a:endParaRPr lang="ko-KR" altLang="en-US" sz="1200" dirty="0"/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C7EC7A29-D02E-E497-4C69-31BEE7CFAE3E}"/>
              </a:ext>
            </a:extLst>
          </p:cNvPr>
          <p:cNvSpPr/>
          <p:nvPr/>
        </p:nvSpPr>
        <p:spPr>
          <a:xfrm>
            <a:off x="10759173" y="2664580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5FE80112-C0C4-8158-94DC-79702060387E}"/>
              </a:ext>
            </a:extLst>
          </p:cNvPr>
          <p:cNvSpPr/>
          <p:nvPr/>
        </p:nvSpPr>
        <p:spPr>
          <a:xfrm>
            <a:off x="10759131" y="233942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6EB9DDE0-8A53-B491-E81C-B73AE9DBA868}"/>
              </a:ext>
            </a:extLst>
          </p:cNvPr>
          <p:cNvSpPr/>
          <p:nvPr/>
        </p:nvSpPr>
        <p:spPr>
          <a:xfrm>
            <a:off x="9947054" y="2004308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68F820B4-D428-B9DC-A5B8-226502AB5722}"/>
              </a:ext>
            </a:extLst>
          </p:cNvPr>
          <p:cNvSpPr/>
          <p:nvPr/>
        </p:nvSpPr>
        <p:spPr>
          <a:xfrm>
            <a:off x="9947012" y="1679149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853FB2DF-8BEA-1727-C0AE-29231F939DCE}"/>
              </a:ext>
            </a:extLst>
          </p:cNvPr>
          <p:cNvSpPr/>
          <p:nvPr/>
        </p:nvSpPr>
        <p:spPr>
          <a:xfrm>
            <a:off x="9947054" y="3387360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2E96BAB6-5165-9B3E-ED44-47238D184906}"/>
              </a:ext>
            </a:extLst>
          </p:cNvPr>
          <p:cNvSpPr/>
          <p:nvPr/>
        </p:nvSpPr>
        <p:spPr>
          <a:xfrm>
            <a:off x="9947012" y="3062201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39C3C5C3-019A-42D3-B97B-DECE85EA7C8E}"/>
              </a:ext>
            </a:extLst>
          </p:cNvPr>
          <p:cNvSpPr/>
          <p:nvPr/>
        </p:nvSpPr>
        <p:spPr>
          <a:xfrm>
            <a:off x="9942955" y="4772087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196AE32E-64EB-4377-AED6-6C8F16FA3D86}"/>
              </a:ext>
            </a:extLst>
          </p:cNvPr>
          <p:cNvSpPr/>
          <p:nvPr/>
        </p:nvSpPr>
        <p:spPr>
          <a:xfrm>
            <a:off x="9942913" y="4446928"/>
            <a:ext cx="92838" cy="7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6533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0B242-B6DD-9AC8-D9D7-22AB45A1F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2929CD5C-ACBB-B6BF-8D68-B63586E6EC03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8989CD-6B70-9995-64DF-C52A1E6DB02E}"/>
              </a:ext>
            </a:extLst>
          </p:cNvPr>
          <p:cNvSpPr txBox="1"/>
          <p:nvPr/>
        </p:nvSpPr>
        <p:spPr>
          <a:xfrm>
            <a:off x="331680" y="838986"/>
            <a:ext cx="7169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ko-KR" b="1" dirty="0"/>
              <a:t>Screen Player / Client(WEB Player, Windows Player </a:t>
            </a:r>
            <a:r>
              <a:rPr lang="ko-KR" altLang="en-US" b="1" dirty="0"/>
              <a:t>동작화면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FFDC9A-13BD-3F6A-1DCE-DFB953D840A4}"/>
              </a:ext>
            </a:extLst>
          </p:cNvPr>
          <p:cNvSpPr txBox="1"/>
          <p:nvPr/>
        </p:nvSpPr>
        <p:spPr>
          <a:xfrm>
            <a:off x="217451" y="130598"/>
            <a:ext cx="2533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2. </a:t>
            </a:r>
            <a:r>
              <a:rPr lang="ko-KR" altLang="en-US" sz="2400" b="1" dirty="0">
                <a:latin typeface="+mj-lt"/>
              </a:rPr>
              <a:t>개  발</a:t>
            </a:r>
            <a:r>
              <a:rPr lang="en-US" altLang="ko-KR" sz="1600" b="1" dirty="0">
                <a:latin typeface="+mj-lt"/>
              </a:rPr>
              <a:t>(DID Client)</a:t>
            </a:r>
            <a:endParaRPr lang="ko-KR" altLang="en-US" sz="1200" b="1" dirty="0">
              <a:latin typeface="+mj-lt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2893967C-ECAA-94EF-2CA1-A871B0F18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04" y="1563180"/>
            <a:ext cx="4108706" cy="231572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C1BDC5A-947E-83AD-F23B-A4B42B5B39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398" y="4674466"/>
            <a:ext cx="2982371" cy="165712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1E4A147-A462-A622-A658-FB83659930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8731" y="4710350"/>
            <a:ext cx="2917792" cy="162123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75653F2-5219-3733-9048-3CE13D56B7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485" y="4674466"/>
            <a:ext cx="2958601" cy="1657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8781ED-3A64-0233-176E-BF12B4922232}"/>
              </a:ext>
            </a:extLst>
          </p:cNvPr>
          <p:cNvSpPr txBox="1"/>
          <p:nvPr/>
        </p:nvSpPr>
        <p:spPr>
          <a:xfrm>
            <a:off x="1840283" y="3879127"/>
            <a:ext cx="2042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시스템 </a:t>
            </a:r>
            <a:r>
              <a:rPr lang="en-US" altLang="ko-KR" sz="1200" b="1" dirty="0"/>
              <a:t>Run -&gt; Diagnostic</a:t>
            </a:r>
            <a:endParaRPr lang="ko-KR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201837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871AE-5724-4004-A0EE-EBC2ECC5A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Box 123">
            <a:extLst>
              <a:ext uri="{FF2B5EF4-FFF2-40B4-BE49-F238E27FC236}">
                <a16:creationId xmlns:a16="http://schemas.microsoft.com/office/drawing/2014/main" id="{165FBA6E-B6D3-D17E-3A4E-8A6509CD53D5}"/>
              </a:ext>
            </a:extLst>
          </p:cNvPr>
          <p:cNvSpPr txBox="1"/>
          <p:nvPr/>
        </p:nvSpPr>
        <p:spPr>
          <a:xfrm>
            <a:off x="217451" y="130598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3. </a:t>
            </a:r>
            <a:r>
              <a:rPr lang="ko-KR" altLang="en-US" sz="2400" b="1" dirty="0">
                <a:latin typeface="+mj-lt"/>
              </a:rPr>
              <a:t>개발일정</a:t>
            </a:r>
            <a:endParaRPr lang="ko-KR" altLang="en-US" b="1" dirty="0">
              <a:latin typeface="+mj-lt"/>
            </a:endParaRPr>
          </a:p>
        </p:txBody>
      </p:sp>
      <p:cxnSp>
        <p:nvCxnSpPr>
          <p:cNvPr id="125" name="직선 연결선 124">
            <a:extLst>
              <a:ext uri="{FF2B5EF4-FFF2-40B4-BE49-F238E27FC236}">
                <a16:creationId xmlns:a16="http://schemas.microsoft.com/office/drawing/2014/main" id="{1950A95C-5CC3-7F48-D336-96F92B7449AD}"/>
              </a:ext>
            </a:extLst>
          </p:cNvPr>
          <p:cNvCxnSpPr>
            <a:cxnSpLocks/>
          </p:cNvCxnSpPr>
          <p:nvPr/>
        </p:nvCxnSpPr>
        <p:spPr>
          <a:xfrm>
            <a:off x="217451" y="660230"/>
            <a:ext cx="11613188" cy="0"/>
          </a:xfrm>
          <a:prstGeom prst="line">
            <a:avLst/>
          </a:prstGeom>
          <a:ln w="635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1BCF6A61-AA96-9E9D-1B62-67670C5B3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717100"/>
              </p:ext>
            </p:extLst>
          </p:nvPr>
        </p:nvGraphicFramePr>
        <p:xfrm>
          <a:off x="218183" y="728561"/>
          <a:ext cx="11612456" cy="49714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2370">
                  <a:extLst>
                    <a:ext uri="{9D8B030D-6E8A-4147-A177-3AD203B41FA5}">
                      <a16:colId xmlns:a16="http://schemas.microsoft.com/office/drawing/2014/main" val="2110908192"/>
                    </a:ext>
                  </a:extLst>
                </a:gridCol>
                <a:gridCol w="2573311">
                  <a:extLst>
                    <a:ext uri="{9D8B030D-6E8A-4147-A177-3AD203B41FA5}">
                      <a16:colId xmlns:a16="http://schemas.microsoft.com/office/drawing/2014/main" val="1457864968"/>
                    </a:ext>
                  </a:extLst>
                </a:gridCol>
                <a:gridCol w="2199629">
                  <a:extLst>
                    <a:ext uri="{9D8B030D-6E8A-4147-A177-3AD203B41FA5}">
                      <a16:colId xmlns:a16="http://schemas.microsoft.com/office/drawing/2014/main" val="3266630213"/>
                    </a:ext>
                  </a:extLst>
                </a:gridCol>
                <a:gridCol w="951191">
                  <a:extLst>
                    <a:ext uri="{9D8B030D-6E8A-4147-A177-3AD203B41FA5}">
                      <a16:colId xmlns:a16="http://schemas.microsoft.com/office/drawing/2014/main" val="3708682274"/>
                    </a:ext>
                  </a:extLst>
                </a:gridCol>
                <a:gridCol w="951191">
                  <a:extLst>
                    <a:ext uri="{9D8B030D-6E8A-4147-A177-3AD203B41FA5}">
                      <a16:colId xmlns:a16="http://schemas.microsoft.com/office/drawing/2014/main" val="612534932"/>
                    </a:ext>
                  </a:extLst>
                </a:gridCol>
                <a:gridCol w="951191">
                  <a:extLst>
                    <a:ext uri="{9D8B030D-6E8A-4147-A177-3AD203B41FA5}">
                      <a16:colId xmlns:a16="http://schemas.microsoft.com/office/drawing/2014/main" val="3171595275"/>
                    </a:ext>
                  </a:extLst>
                </a:gridCol>
                <a:gridCol w="951191">
                  <a:extLst>
                    <a:ext uri="{9D8B030D-6E8A-4147-A177-3AD203B41FA5}">
                      <a16:colId xmlns:a16="http://schemas.microsoft.com/office/drawing/2014/main" val="3033583763"/>
                    </a:ext>
                  </a:extLst>
                </a:gridCol>
                <a:gridCol w="951191">
                  <a:extLst>
                    <a:ext uri="{9D8B030D-6E8A-4147-A177-3AD203B41FA5}">
                      <a16:colId xmlns:a16="http://schemas.microsoft.com/office/drawing/2014/main" val="144664865"/>
                    </a:ext>
                  </a:extLst>
                </a:gridCol>
                <a:gridCol w="951191">
                  <a:extLst>
                    <a:ext uri="{9D8B030D-6E8A-4147-A177-3AD203B41FA5}">
                      <a16:colId xmlns:a16="http://schemas.microsoft.com/office/drawing/2014/main" val="2127600238"/>
                    </a:ext>
                  </a:extLst>
                </a:gridCol>
              </a:tblGrid>
              <a:tr h="2173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800" b="1" u="none" strike="noStrike" dirty="0">
                          <a:effectLst/>
                        </a:rPr>
                        <a:t>2025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년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11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월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17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일</a:t>
                      </a:r>
                      <a:endParaRPr lang="ko-KR" altLang="en-US" sz="8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8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8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8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ko-KR" sz="800" b="1" u="none" strike="noStrike" dirty="0">
                          <a:effectLst/>
                        </a:rPr>
                        <a:t>2026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년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3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월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30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일</a:t>
                      </a:r>
                      <a:endParaRPr lang="ko-KR" altLang="en-US" sz="8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altLang="ko-KR" sz="800" b="1" u="none" strike="noStrike" dirty="0">
                          <a:effectLst/>
                        </a:rPr>
                        <a:t>2026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년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4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월 </a:t>
                      </a:r>
                      <a:r>
                        <a:rPr lang="en-US" altLang="ko-KR" sz="800" b="1" u="none" strike="noStrike" dirty="0">
                          <a:effectLst/>
                        </a:rPr>
                        <a:t>30</a:t>
                      </a:r>
                      <a:r>
                        <a:rPr lang="ko-KR" altLang="en-US" sz="800" b="1" u="none" strike="noStrike" dirty="0">
                          <a:effectLst/>
                        </a:rPr>
                        <a:t>일</a:t>
                      </a:r>
                      <a:endParaRPr lang="ko-KR" altLang="en-US" sz="8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4255895"/>
                  </a:ext>
                </a:extLst>
              </a:tr>
              <a:tr h="2566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대분류</a:t>
                      </a:r>
                      <a:endParaRPr lang="ko-KR" alt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중분류</a:t>
                      </a:r>
                      <a:endParaRPr lang="ko-KR" alt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</a:rPr>
                        <a:t>소분류</a:t>
                      </a:r>
                      <a:endParaRPr lang="ko-KR" alt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M+0</a:t>
                      </a:r>
                      <a:endParaRPr 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M+1</a:t>
                      </a:r>
                      <a:endParaRPr 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M+2</a:t>
                      </a:r>
                      <a:endParaRPr 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M+3</a:t>
                      </a:r>
                      <a:endParaRPr 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M+4</a:t>
                      </a:r>
                      <a:endParaRPr 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</a:rPr>
                        <a:t>M+5</a:t>
                      </a:r>
                      <a:endParaRPr lang="en-US" sz="1000" b="1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4471805"/>
                  </a:ext>
                </a:extLst>
              </a:tr>
              <a:tr h="249102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시스템 설계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데이터베이스 설계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86540031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사용자 관리 프로그램 </a:t>
                      </a:r>
                      <a:r>
                        <a:rPr lang="en-US" altLang="ko-KR" sz="1000" b="1" u="none" strike="noStrike">
                          <a:effectLst/>
                          <a:latin typeface="+mn-lt"/>
                        </a:rPr>
                        <a:t>UI/UX</a:t>
                      </a: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설계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0806150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 err="1">
                          <a:effectLst/>
                          <a:latin typeface="+mn-lt"/>
                        </a:rPr>
                        <a:t>잭팟정보</a:t>
                      </a: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 수집 프로토콜 설계 및 점검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11032417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 err="1">
                          <a:effectLst/>
                          <a:latin typeface="+mn-lt"/>
                        </a:rPr>
                        <a:t>잭팟</a:t>
                      </a: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 히스토리 데이터베이스 확인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49552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파일관리기능 설계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5550480"/>
                  </a:ext>
                </a:extLst>
              </a:tr>
              <a:tr h="249102">
                <a:tc rowSpan="1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개발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 dirty="0" err="1">
                          <a:effectLst/>
                          <a:latin typeface="+mn-lt"/>
                        </a:rPr>
                        <a:t>잭팟</a:t>
                      </a: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 미들웨어 개발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데이터 </a:t>
                      </a:r>
                      <a:r>
                        <a:rPr lang="en-US" altLang="ko-KR" sz="1000" b="1" u="none" strike="noStrike" dirty="0">
                          <a:effectLst/>
                          <a:latin typeface="+mn-lt"/>
                        </a:rPr>
                        <a:t>Hooking / Interface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28000473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통신 미들웨어 개발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58716174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데이터베이스 구축 </a:t>
                      </a:r>
                      <a:r>
                        <a:rPr lang="en-US" altLang="ko-KR" sz="1000" b="1" u="none" strike="noStrike" dirty="0">
                          <a:effectLst/>
                          <a:latin typeface="+mn-lt"/>
                        </a:rPr>
                        <a:t>/ </a:t>
                      </a: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관리기능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7951975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DID </a:t>
                      </a: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통합관제 플랫폼 개발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b="1" u="none" strike="noStrike" dirty="0">
                          <a:effectLst/>
                          <a:latin typeface="+mn-lt"/>
                        </a:rPr>
                        <a:t>Screen Editor </a:t>
                      </a: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개발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gridSpan="4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36669595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Screen</a:t>
                      </a: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 관리기능 개발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21122101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Play List </a:t>
                      </a: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관리기능 개발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6960772"/>
                  </a:ext>
                </a:extLst>
              </a:tr>
              <a:tr h="2415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Schedule </a:t>
                      </a: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관리기능 개발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97910017"/>
                  </a:ext>
                </a:extLst>
              </a:tr>
              <a:tr h="2415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원격 </a:t>
                      </a:r>
                      <a:r>
                        <a:rPr lang="en-US" altLang="ko-KR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DID </a:t>
                      </a: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제어기능 개발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9874519"/>
                  </a:ext>
                </a:extLst>
              </a:tr>
              <a:tr h="24910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>
                          <a:effectLst/>
                          <a:latin typeface="+mn-lt"/>
                        </a:rPr>
                        <a:t>Screen Player </a:t>
                      </a: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개발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화면재생기능 개발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6141163"/>
                  </a:ext>
                </a:extLst>
              </a:tr>
              <a:tr h="2415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파일수신기 개발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1225929"/>
                  </a:ext>
                </a:extLst>
              </a:tr>
              <a:tr h="2721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이기종 프로그램 제어 </a:t>
                      </a:r>
                      <a:r>
                        <a:rPr lang="en-US" altLang="ko-KR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/ </a:t>
                      </a:r>
                      <a:r>
                        <a:rPr lang="ko-KR" altLang="en-US" sz="1000" b="1" i="0" u="none" strike="noStrike" dirty="0">
                          <a:effectLst/>
                          <a:latin typeface="+mn-lt"/>
                          <a:ea typeface="돋움" panose="020B0600000101010101" pitchFamily="50" charset="-127"/>
                        </a:rPr>
                        <a:t>키보드 </a:t>
                      </a:r>
                      <a:r>
                        <a:rPr lang="ko-KR" altLang="en-US" sz="1000" b="1" i="0" u="none" strike="noStrike" dirty="0" err="1">
                          <a:effectLst/>
                          <a:latin typeface="+mn-lt"/>
                          <a:ea typeface="돋움" panose="020B0600000101010101" pitchFamily="50" charset="-127"/>
                        </a:rPr>
                        <a:t>후킹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1897765"/>
                  </a:ext>
                </a:extLst>
              </a:tr>
              <a:tr h="2624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테스트 및 디버깅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1104785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검수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1" u="none" strike="noStrike" dirty="0">
                          <a:effectLst/>
                          <a:latin typeface="+mn-lt"/>
                        </a:rPr>
                        <a:t>　</a:t>
                      </a:r>
                      <a:endParaRPr lang="ko-KR" altLang="en-US" sz="1000" b="1" i="0" u="none" strike="noStrike" dirty="0">
                        <a:effectLst/>
                        <a:latin typeface="+mn-lt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>
                          <a:effectLst/>
                        </a:rPr>
                        <a:t>　</a:t>
                      </a:r>
                      <a:endParaRPr lang="ko-KR" altLang="en-US" sz="900" b="0" i="0" u="none" strike="noStrike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　</a:t>
                      </a:r>
                      <a:endParaRPr lang="ko-KR" altLang="en-US" sz="900" b="0" i="0" u="none" strike="noStrike" dirty="0">
                        <a:effectLst/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25061097"/>
                  </a:ext>
                </a:extLst>
              </a:tr>
            </a:tbl>
          </a:graphicData>
        </a:graphic>
      </p:graphicFrame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451A8A62-BB94-2EA3-FC6C-734CD816B037}"/>
              </a:ext>
            </a:extLst>
          </p:cNvPr>
          <p:cNvCxnSpPr>
            <a:cxnSpLocks/>
          </p:cNvCxnSpPr>
          <p:nvPr/>
        </p:nvCxnSpPr>
        <p:spPr>
          <a:xfrm>
            <a:off x="6178208" y="1326996"/>
            <a:ext cx="837888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80A61B38-45FF-6CF0-0F42-E5C22495AB7D}"/>
              </a:ext>
            </a:extLst>
          </p:cNvPr>
          <p:cNvCxnSpPr>
            <a:cxnSpLocks/>
          </p:cNvCxnSpPr>
          <p:nvPr/>
        </p:nvCxnSpPr>
        <p:spPr>
          <a:xfrm>
            <a:off x="6178208" y="1581501"/>
            <a:ext cx="837888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2549D911-C51A-9843-E168-B869CB2E2892}"/>
              </a:ext>
            </a:extLst>
          </p:cNvPr>
          <p:cNvCxnSpPr>
            <a:cxnSpLocks/>
          </p:cNvCxnSpPr>
          <p:nvPr/>
        </p:nvCxnSpPr>
        <p:spPr>
          <a:xfrm>
            <a:off x="6597153" y="1843573"/>
            <a:ext cx="1401711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화살표 연결선 114">
            <a:extLst>
              <a:ext uri="{FF2B5EF4-FFF2-40B4-BE49-F238E27FC236}">
                <a16:creationId xmlns:a16="http://schemas.microsoft.com/office/drawing/2014/main" id="{E6E066CE-F442-086C-D487-12B6C30CC2B2}"/>
              </a:ext>
            </a:extLst>
          </p:cNvPr>
          <p:cNvCxnSpPr>
            <a:cxnSpLocks/>
          </p:cNvCxnSpPr>
          <p:nvPr/>
        </p:nvCxnSpPr>
        <p:spPr>
          <a:xfrm>
            <a:off x="6597153" y="2087570"/>
            <a:ext cx="1401711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>
            <a:extLst>
              <a:ext uri="{FF2B5EF4-FFF2-40B4-BE49-F238E27FC236}">
                <a16:creationId xmlns:a16="http://schemas.microsoft.com/office/drawing/2014/main" id="{FBDBC750-8CAC-E82C-5A9D-39D91F14D438}"/>
              </a:ext>
            </a:extLst>
          </p:cNvPr>
          <p:cNvCxnSpPr/>
          <p:nvPr/>
        </p:nvCxnSpPr>
        <p:spPr>
          <a:xfrm>
            <a:off x="6122059" y="2326943"/>
            <a:ext cx="981075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>
            <a:extLst>
              <a:ext uri="{FF2B5EF4-FFF2-40B4-BE49-F238E27FC236}">
                <a16:creationId xmlns:a16="http://schemas.microsoft.com/office/drawing/2014/main" id="{F2CC733F-6E69-C0C0-1DD9-AD1343718241}"/>
              </a:ext>
            </a:extLst>
          </p:cNvPr>
          <p:cNvCxnSpPr/>
          <p:nvPr/>
        </p:nvCxnSpPr>
        <p:spPr>
          <a:xfrm>
            <a:off x="11440114" y="5567936"/>
            <a:ext cx="390525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D1545530-22DC-B426-DD69-BA43F6B1D1D3}"/>
              </a:ext>
            </a:extLst>
          </p:cNvPr>
          <p:cNvCxnSpPr>
            <a:cxnSpLocks/>
          </p:cNvCxnSpPr>
          <p:nvPr/>
        </p:nvCxnSpPr>
        <p:spPr>
          <a:xfrm>
            <a:off x="9954268" y="5309247"/>
            <a:ext cx="1336469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04ED12C6-E936-FD24-00DF-49F1BB195081}"/>
              </a:ext>
            </a:extLst>
          </p:cNvPr>
          <p:cNvCxnSpPr/>
          <p:nvPr/>
        </p:nvCxnSpPr>
        <p:spPr>
          <a:xfrm flipV="1">
            <a:off x="6597152" y="2579430"/>
            <a:ext cx="2066925" cy="9525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직선 화살표 연결선 127">
            <a:extLst>
              <a:ext uri="{FF2B5EF4-FFF2-40B4-BE49-F238E27FC236}">
                <a16:creationId xmlns:a16="http://schemas.microsoft.com/office/drawing/2014/main" id="{2739103B-2113-5B53-6CC4-E558992B3E48}"/>
              </a:ext>
            </a:extLst>
          </p:cNvPr>
          <p:cNvCxnSpPr>
            <a:cxnSpLocks/>
          </p:cNvCxnSpPr>
          <p:nvPr/>
        </p:nvCxnSpPr>
        <p:spPr>
          <a:xfrm>
            <a:off x="7060228" y="3059354"/>
            <a:ext cx="188273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B88E9873-2244-4251-53AB-9B57C8E76C67}"/>
              </a:ext>
            </a:extLst>
          </p:cNvPr>
          <p:cNvCxnSpPr>
            <a:cxnSpLocks/>
          </p:cNvCxnSpPr>
          <p:nvPr/>
        </p:nvCxnSpPr>
        <p:spPr>
          <a:xfrm>
            <a:off x="7103134" y="3583264"/>
            <a:ext cx="1425567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직선 화살표 연결선 129">
            <a:extLst>
              <a:ext uri="{FF2B5EF4-FFF2-40B4-BE49-F238E27FC236}">
                <a16:creationId xmlns:a16="http://schemas.microsoft.com/office/drawing/2014/main" id="{704E6A08-6D39-A1F9-F875-2C1694EF683D}"/>
              </a:ext>
            </a:extLst>
          </p:cNvPr>
          <p:cNvCxnSpPr>
            <a:cxnSpLocks/>
          </p:cNvCxnSpPr>
          <p:nvPr/>
        </p:nvCxnSpPr>
        <p:spPr>
          <a:xfrm>
            <a:off x="7060228" y="2829364"/>
            <a:ext cx="1925640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id="{8F45BFDF-BBD6-B618-3C90-4F45A67ED5A2}"/>
              </a:ext>
            </a:extLst>
          </p:cNvPr>
          <p:cNvCxnSpPr>
            <a:cxnSpLocks/>
          </p:cNvCxnSpPr>
          <p:nvPr/>
        </p:nvCxnSpPr>
        <p:spPr>
          <a:xfrm>
            <a:off x="7103133" y="3813199"/>
            <a:ext cx="1425568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직선 화살표 연결선 131">
            <a:extLst>
              <a:ext uri="{FF2B5EF4-FFF2-40B4-BE49-F238E27FC236}">
                <a16:creationId xmlns:a16="http://schemas.microsoft.com/office/drawing/2014/main" id="{9A7AAC89-880D-DC7D-33D1-0F9D1A7D5060}"/>
              </a:ext>
            </a:extLst>
          </p:cNvPr>
          <p:cNvCxnSpPr>
            <a:cxnSpLocks/>
          </p:cNvCxnSpPr>
          <p:nvPr/>
        </p:nvCxnSpPr>
        <p:spPr>
          <a:xfrm>
            <a:off x="8042926" y="4324922"/>
            <a:ext cx="900631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화살표 연결선 132">
            <a:extLst>
              <a:ext uri="{FF2B5EF4-FFF2-40B4-BE49-F238E27FC236}">
                <a16:creationId xmlns:a16="http://schemas.microsoft.com/office/drawing/2014/main" id="{6159C22E-55D3-F8E1-5369-F615BD18E34F}"/>
              </a:ext>
            </a:extLst>
          </p:cNvPr>
          <p:cNvCxnSpPr>
            <a:cxnSpLocks/>
          </p:cNvCxnSpPr>
          <p:nvPr/>
        </p:nvCxnSpPr>
        <p:spPr>
          <a:xfrm>
            <a:off x="8042926" y="4551965"/>
            <a:ext cx="2857286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화살표 연결선 133">
            <a:extLst>
              <a:ext uri="{FF2B5EF4-FFF2-40B4-BE49-F238E27FC236}">
                <a16:creationId xmlns:a16="http://schemas.microsoft.com/office/drawing/2014/main" id="{71B546B7-1BE1-0CD2-9DFD-CD8322216C4B}"/>
              </a:ext>
            </a:extLst>
          </p:cNvPr>
          <p:cNvCxnSpPr/>
          <p:nvPr/>
        </p:nvCxnSpPr>
        <p:spPr>
          <a:xfrm>
            <a:off x="7071376" y="4823561"/>
            <a:ext cx="971550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E452685F-EB7C-2658-29DA-E53E627A4A07}"/>
              </a:ext>
            </a:extLst>
          </p:cNvPr>
          <p:cNvCxnSpPr>
            <a:cxnSpLocks/>
          </p:cNvCxnSpPr>
          <p:nvPr/>
        </p:nvCxnSpPr>
        <p:spPr>
          <a:xfrm>
            <a:off x="7691215" y="4071341"/>
            <a:ext cx="2263053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A17AC628-4CBC-0637-CD4E-760DA4D9C5F5}"/>
              </a:ext>
            </a:extLst>
          </p:cNvPr>
          <p:cNvCxnSpPr>
            <a:cxnSpLocks/>
          </p:cNvCxnSpPr>
          <p:nvPr/>
        </p:nvCxnSpPr>
        <p:spPr>
          <a:xfrm>
            <a:off x="6178208" y="5072484"/>
            <a:ext cx="1864718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화살표: 아래쪽 9">
            <a:extLst>
              <a:ext uri="{FF2B5EF4-FFF2-40B4-BE49-F238E27FC236}">
                <a16:creationId xmlns:a16="http://schemas.microsoft.com/office/drawing/2014/main" id="{8A3C855E-F424-E38B-D82E-9AED63E1E1F9}"/>
              </a:ext>
            </a:extLst>
          </p:cNvPr>
          <p:cNvSpPr/>
          <p:nvPr/>
        </p:nvSpPr>
        <p:spPr>
          <a:xfrm>
            <a:off x="7756548" y="975945"/>
            <a:ext cx="484632" cy="856214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</a:rPr>
              <a:t>현장셋업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9DC95FC3-FB55-B375-15DE-641205E72245}"/>
              </a:ext>
            </a:extLst>
          </p:cNvPr>
          <p:cNvSpPr/>
          <p:nvPr/>
        </p:nvSpPr>
        <p:spPr>
          <a:xfrm>
            <a:off x="9659852" y="2331964"/>
            <a:ext cx="484632" cy="856214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</a:rPr>
              <a:t>현장셋업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F590CA43-5200-505F-5663-845F89700824}"/>
              </a:ext>
            </a:extLst>
          </p:cNvPr>
          <p:cNvSpPr/>
          <p:nvPr/>
        </p:nvSpPr>
        <p:spPr>
          <a:xfrm>
            <a:off x="10670861" y="3643234"/>
            <a:ext cx="484632" cy="856214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err="1">
                <a:solidFill>
                  <a:srgbClr val="FF0000"/>
                </a:solidFill>
              </a:rPr>
              <a:t>현장셋업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C6E63413-154E-F359-C6E6-8B98BE6E035B}"/>
              </a:ext>
            </a:extLst>
          </p:cNvPr>
          <p:cNvCxnSpPr>
            <a:cxnSpLocks/>
          </p:cNvCxnSpPr>
          <p:nvPr/>
        </p:nvCxnSpPr>
        <p:spPr>
          <a:xfrm>
            <a:off x="7103134" y="3316440"/>
            <a:ext cx="3750025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설명선: 위쪽 화살표 25">
            <a:extLst>
              <a:ext uri="{FF2B5EF4-FFF2-40B4-BE49-F238E27FC236}">
                <a16:creationId xmlns:a16="http://schemas.microsoft.com/office/drawing/2014/main" id="{A509862C-B8B9-B8D8-4EF6-FEFA9FF806E4}"/>
              </a:ext>
            </a:extLst>
          </p:cNvPr>
          <p:cNvSpPr/>
          <p:nvPr/>
        </p:nvSpPr>
        <p:spPr>
          <a:xfrm>
            <a:off x="5836508" y="5758097"/>
            <a:ext cx="2469735" cy="829671"/>
          </a:xfrm>
          <a:prstGeom prst="upArrowCallout">
            <a:avLst>
              <a:gd name="adj1" fmla="val 25000"/>
              <a:gd name="adj2" fmla="val 31180"/>
              <a:gd name="adj3" fmla="val 10580"/>
              <a:gd name="adj4" fmla="val 78367"/>
            </a:avLst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</a:rPr>
              <a:t>설계서 </a:t>
            </a:r>
            <a:r>
              <a:rPr lang="en-US" altLang="ko-KR" sz="1050" dirty="0">
                <a:solidFill>
                  <a:schemeClr val="tx1"/>
                </a:solidFill>
              </a:rPr>
              <a:t>: Interface, Protocol </a:t>
            </a:r>
            <a:r>
              <a:rPr lang="ko-KR" altLang="en-US" sz="1050" dirty="0">
                <a:solidFill>
                  <a:schemeClr val="tx1"/>
                </a:solidFill>
              </a:rPr>
              <a:t>분석</a:t>
            </a:r>
            <a:r>
              <a:rPr lang="en-US" altLang="ko-KR" sz="1050" dirty="0">
                <a:solidFill>
                  <a:schemeClr val="tx1"/>
                </a:solidFill>
              </a:rPr>
              <a:t>, GUI </a:t>
            </a:r>
            <a:r>
              <a:rPr lang="ko-KR" altLang="en-US" sz="1050" dirty="0">
                <a:solidFill>
                  <a:schemeClr val="tx1"/>
                </a:solidFill>
              </a:rPr>
              <a:t>설계</a:t>
            </a:r>
            <a:r>
              <a:rPr lang="en-US" altLang="ko-KR" sz="1050" dirty="0">
                <a:solidFill>
                  <a:schemeClr val="tx1"/>
                </a:solidFill>
              </a:rPr>
              <a:t>, SW Flow Chart</a:t>
            </a:r>
            <a:endParaRPr lang="ko-KR" altLang="en-US" sz="1050" dirty="0">
              <a:solidFill>
                <a:schemeClr val="tx1"/>
              </a:solidFill>
            </a:endParaRPr>
          </a:p>
        </p:txBody>
      </p:sp>
      <p:sp>
        <p:nvSpPr>
          <p:cNvPr id="27" name="설명선: 위쪽 화살표 26">
            <a:extLst>
              <a:ext uri="{FF2B5EF4-FFF2-40B4-BE49-F238E27FC236}">
                <a16:creationId xmlns:a16="http://schemas.microsoft.com/office/drawing/2014/main" id="{DF8A0DD9-745F-C238-D27E-46DEA20EC612}"/>
              </a:ext>
            </a:extLst>
          </p:cNvPr>
          <p:cNvSpPr/>
          <p:nvPr/>
        </p:nvSpPr>
        <p:spPr>
          <a:xfrm>
            <a:off x="9194939" y="5811267"/>
            <a:ext cx="1414458" cy="462798"/>
          </a:xfrm>
          <a:prstGeom prst="upArrowCallout">
            <a:avLst>
              <a:gd name="adj1" fmla="val 25000"/>
              <a:gd name="adj2" fmla="val 31180"/>
              <a:gd name="adj3" fmla="val 10580"/>
              <a:gd name="adj4" fmla="val 7836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chemeClr val="tx1"/>
                </a:solidFill>
              </a:rPr>
              <a:t>단위 시험계획서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D861666-9CF9-9AD2-26E6-20B8391A9FF5}"/>
              </a:ext>
            </a:extLst>
          </p:cNvPr>
          <p:cNvSpPr/>
          <p:nvPr/>
        </p:nvSpPr>
        <p:spPr>
          <a:xfrm>
            <a:off x="217451" y="5758097"/>
            <a:ext cx="4844743" cy="82967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solidFill>
                  <a:schemeClr val="tx1"/>
                </a:solidFill>
              </a:rPr>
              <a:t>개발완료서류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sz="1200" dirty="0">
                <a:solidFill>
                  <a:schemeClr val="tx1"/>
                </a:solidFill>
              </a:rPr>
              <a:t>통합테스트 시험계획서 </a:t>
            </a:r>
            <a:r>
              <a:rPr lang="en-US" altLang="ko-KR" sz="1200" dirty="0">
                <a:solidFill>
                  <a:schemeClr val="tx1"/>
                </a:solidFill>
              </a:rPr>
              <a:t>/ </a:t>
            </a:r>
            <a:r>
              <a:rPr lang="ko-KR" altLang="en-US" sz="1200" dirty="0">
                <a:solidFill>
                  <a:schemeClr val="tx1"/>
                </a:solidFill>
              </a:rPr>
              <a:t>결과서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sz="1200" dirty="0">
                <a:solidFill>
                  <a:schemeClr val="tx1"/>
                </a:solidFill>
              </a:rPr>
              <a:t>각 </a:t>
            </a:r>
            <a:r>
              <a:rPr lang="en-US" altLang="ko-KR" sz="1200" dirty="0">
                <a:solidFill>
                  <a:schemeClr val="tx1"/>
                </a:solidFill>
              </a:rPr>
              <a:t>SW </a:t>
            </a:r>
            <a:r>
              <a:rPr lang="ko-KR" altLang="en-US" sz="1200" dirty="0">
                <a:solidFill>
                  <a:schemeClr val="tx1"/>
                </a:solidFill>
              </a:rPr>
              <a:t>사용자 매뉴얼</a:t>
            </a:r>
            <a:endParaRPr lang="en-US" altLang="ko-KR" sz="1200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ko-KR" altLang="en-US" sz="1200" dirty="0">
                <a:solidFill>
                  <a:schemeClr val="tx1"/>
                </a:solidFill>
              </a:rPr>
              <a:t>각 </a:t>
            </a:r>
            <a:r>
              <a:rPr lang="en-US" altLang="ko-KR" sz="1200" dirty="0">
                <a:solidFill>
                  <a:schemeClr val="tx1"/>
                </a:solidFill>
              </a:rPr>
              <a:t>SW </a:t>
            </a:r>
            <a:r>
              <a:rPr lang="ko-KR" altLang="en-US" sz="1200" dirty="0" err="1">
                <a:solidFill>
                  <a:schemeClr val="tx1"/>
                </a:solidFill>
              </a:rPr>
              <a:t>개발최종</a:t>
            </a:r>
            <a:r>
              <a:rPr lang="ko-KR" altLang="en-US" sz="1200" dirty="0">
                <a:solidFill>
                  <a:schemeClr val="tx1"/>
                </a:solidFill>
              </a:rPr>
              <a:t> 소스</a:t>
            </a: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AA5FD94E-8966-FF87-1622-E98D249AFA2A}"/>
              </a:ext>
            </a:extLst>
          </p:cNvPr>
          <p:cNvCxnSpPr/>
          <p:nvPr/>
        </p:nvCxnSpPr>
        <p:spPr>
          <a:xfrm>
            <a:off x="10884897" y="767325"/>
            <a:ext cx="0" cy="12734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329AEB1A-8DC1-EC47-920F-DAF2D7D4D74B}"/>
              </a:ext>
            </a:extLst>
          </p:cNvPr>
          <p:cNvCxnSpPr/>
          <p:nvPr/>
        </p:nvCxnSpPr>
        <p:spPr>
          <a:xfrm>
            <a:off x="11830639" y="728561"/>
            <a:ext cx="0" cy="12734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090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23FAB8-6381-4907-1366-93F556F95AFA}"/>
              </a:ext>
            </a:extLst>
          </p:cNvPr>
          <p:cNvSpPr txBox="1"/>
          <p:nvPr/>
        </p:nvSpPr>
        <p:spPr>
          <a:xfrm>
            <a:off x="1469877" y="415644"/>
            <a:ext cx="9220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[ </a:t>
            </a:r>
            <a:r>
              <a:rPr lang="ko-KR" altLang="en-US" sz="2800" b="1" dirty="0"/>
              <a:t>동작시연 </a:t>
            </a:r>
            <a:r>
              <a:rPr lang="en-US" altLang="ko-KR" sz="2800" b="1" dirty="0"/>
              <a:t>]</a:t>
            </a:r>
            <a:endParaRPr lang="ko-KR" altLang="en-US" sz="28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2E90A46-BA6A-4174-F7BA-AB3074C0D0EA}"/>
              </a:ext>
            </a:extLst>
          </p:cNvPr>
          <p:cNvSpPr/>
          <p:nvPr/>
        </p:nvSpPr>
        <p:spPr>
          <a:xfrm>
            <a:off x="1451729" y="2328419"/>
            <a:ext cx="1621410" cy="9615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WEB Server</a:t>
            </a:r>
          </a:p>
          <a:p>
            <a:pPr algn="ctr"/>
            <a:r>
              <a:rPr lang="en-US" altLang="ko-KR" sz="1200" dirty="0"/>
              <a:t>SMB Server</a:t>
            </a:r>
          </a:p>
          <a:p>
            <a:pPr algn="ctr"/>
            <a:r>
              <a:rPr lang="en-US" altLang="ko-KR" sz="1200" dirty="0"/>
              <a:t>M/W Server</a:t>
            </a:r>
            <a:endParaRPr lang="ko-KR" alt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3396F9-A0B9-3075-F6E2-1BE0F29BD0EB}"/>
              </a:ext>
            </a:extLst>
          </p:cNvPr>
          <p:cNvSpPr txBox="1"/>
          <p:nvPr/>
        </p:nvSpPr>
        <p:spPr>
          <a:xfrm>
            <a:off x="1758129" y="3289952"/>
            <a:ext cx="10086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/>
              <a:t>개발용 서버</a:t>
            </a:r>
            <a:endParaRPr lang="ko-KR" altLang="en-US" sz="1200" b="1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E16969E-A83F-C049-B71D-A12171FC59F4}"/>
              </a:ext>
            </a:extLst>
          </p:cNvPr>
          <p:cNvSpPr/>
          <p:nvPr/>
        </p:nvSpPr>
        <p:spPr>
          <a:xfrm>
            <a:off x="5167460" y="2328421"/>
            <a:ext cx="1621410" cy="9615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WEB </a:t>
            </a:r>
            <a:r>
              <a:rPr lang="ko-KR" altLang="en-US" sz="1200" dirty="0"/>
              <a:t>동작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ko-KR" altLang="en-US" sz="1200" dirty="0" err="1"/>
              <a:t>대쉬보드</a:t>
            </a:r>
            <a:r>
              <a:rPr lang="ko-KR" altLang="en-US" sz="1200" dirty="0"/>
              <a:t> 시연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ko-KR" altLang="en-US" sz="1200" dirty="0"/>
              <a:t>화면 에디터 시연</a:t>
            </a:r>
            <a:endParaRPr lang="en-US" altLang="ko-KR" sz="1200" dirty="0"/>
          </a:p>
          <a:p>
            <a:pPr marL="171450" indent="-171450">
              <a:buFont typeface="Wingdings" panose="05000000000000000000" pitchFamily="2" charset="2"/>
              <a:buChar char="u"/>
            </a:pPr>
            <a:r>
              <a:rPr lang="ko-KR" altLang="en-US" sz="1200" dirty="0"/>
              <a:t>화면 플레이어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EC2A46-E968-B164-CE62-DC3F8E506286}"/>
              </a:ext>
            </a:extLst>
          </p:cNvPr>
          <p:cNvSpPr txBox="1"/>
          <p:nvPr/>
        </p:nvSpPr>
        <p:spPr>
          <a:xfrm>
            <a:off x="5396916" y="3289955"/>
            <a:ext cx="1162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/>
              <a:t>발표용 노트북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1FEEEF4-4207-26AC-FB40-3D5B2A2BD6F7}"/>
              </a:ext>
            </a:extLst>
          </p:cNvPr>
          <p:cNvSpPr/>
          <p:nvPr/>
        </p:nvSpPr>
        <p:spPr>
          <a:xfrm>
            <a:off x="8025353" y="2121030"/>
            <a:ext cx="2665436" cy="13763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/>
              <a:t>프로젝터</a:t>
            </a:r>
            <a:endParaRPr lang="ko-KR" altLang="en-US" sz="1200" dirty="0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558C018A-B64A-7AC9-9452-4F7B81A4AF3D}"/>
              </a:ext>
            </a:extLst>
          </p:cNvPr>
          <p:cNvCxnSpPr>
            <a:stCxn id="16" idx="3"/>
            <a:endCxn id="18" idx="1"/>
          </p:cNvCxnSpPr>
          <p:nvPr/>
        </p:nvCxnSpPr>
        <p:spPr>
          <a:xfrm flipV="1">
            <a:off x="6788870" y="2809187"/>
            <a:ext cx="123648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구름 22">
            <a:extLst>
              <a:ext uri="{FF2B5EF4-FFF2-40B4-BE49-F238E27FC236}">
                <a16:creationId xmlns:a16="http://schemas.microsoft.com/office/drawing/2014/main" id="{E727FD8B-EE9C-B9B1-5DB2-2ACCFEC59EE4}"/>
              </a:ext>
            </a:extLst>
          </p:cNvPr>
          <p:cNvSpPr/>
          <p:nvPr/>
        </p:nvSpPr>
        <p:spPr>
          <a:xfrm>
            <a:off x="3546050" y="2479248"/>
            <a:ext cx="1140644" cy="659877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/>
              <a:t>내부망</a:t>
            </a:r>
            <a:endParaRPr lang="ko-KR" altLang="en-US" sz="1200" dirty="0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38144439-B276-892D-0AA0-250FECD98A2B}"/>
              </a:ext>
            </a:extLst>
          </p:cNvPr>
          <p:cNvCxnSpPr>
            <a:stCxn id="13" idx="3"/>
            <a:endCxn id="23" idx="2"/>
          </p:cNvCxnSpPr>
          <p:nvPr/>
        </p:nvCxnSpPr>
        <p:spPr>
          <a:xfrm>
            <a:off x="3073139" y="2809186"/>
            <a:ext cx="47644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8B97F877-A3FF-8CBB-2BC6-AC6A5B375A88}"/>
              </a:ext>
            </a:extLst>
          </p:cNvPr>
          <p:cNvCxnSpPr>
            <a:stCxn id="23" idx="0"/>
            <a:endCxn id="16" idx="1"/>
          </p:cNvCxnSpPr>
          <p:nvPr/>
        </p:nvCxnSpPr>
        <p:spPr>
          <a:xfrm>
            <a:off x="4685743" y="2809187"/>
            <a:ext cx="48171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3E0D0FB-62FA-7F38-126C-6C36577635E1}"/>
              </a:ext>
            </a:extLst>
          </p:cNvPr>
          <p:cNvSpPr txBox="1"/>
          <p:nvPr/>
        </p:nvSpPr>
        <p:spPr>
          <a:xfrm>
            <a:off x="1758129" y="4185500"/>
            <a:ext cx="8520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</a:rPr>
              <a:t>발표용 노트북은 카지노 내부망에 연결이 가능한가</a:t>
            </a:r>
            <a:r>
              <a:rPr lang="en-US" altLang="ko-KR" sz="2800" b="1" dirty="0">
                <a:solidFill>
                  <a:srgbClr val="FF0000"/>
                </a:solidFill>
              </a:rPr>
              <a:t>?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05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74E1C-1773-5DB6-47BD-C6CC710BE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E8B77-62A3-96B5-8035-4447884D8336}"/>
              </a:ext>
            </a:extLst>
          </p:cNvPr>
          <p:cNvSpPr txBox="1"/>
          <p:nvPr/>
        </p:nvSpPr>
        <p:spPr>
          <a:xfrm>
            <a:off x="1469877" y="415644"/>
            <a:ext cx="9220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[ </a:t>
            </a:r>
            <a:r>
              <a:rPr lang="ko-KR" altLang="en-US" sz="2800" b="1" dirty="0"/>
              <a:t>동작시연 </a:t>
            </a:r>
            <a:r>
              <a:rPr lang="en-US" altLang="ko-KR" sz="2800" b="1" dirty="0"/>
              <a:t>]</a:t>
            </a:r>
            <a:endParaRPr lang="ko-KR" altLang="en-US" sz="2800" b="1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E8076076-9596-91E1-FCF3-1E4F4FB12400}"/>
              </a:ext>
            </a:extLst>
          </p:cNvPr>
          <p:cNvSpPr/>
          <p:nvPr/>
        </p:nvSpPr>
        <p:spPr>
          <a:xfrm>
            <a:off x="692209" y="1435692"/>
            <a:ext cx="3187581" cy="1136591"/>
          </a:xfrm>
          <a:prstGeom prst="roundRect">
            <a:avLst>
              <a:gd name="adj" fmla="val 91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대쉬보드</a:t>
            </a:r>
            <a:r>
              <a:rPr lang="ko-KR" altLang="en-US" dirty="0"/>
              <a:t> 모니터링 동작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B96327A-181E-11B3-DBA6-61BFC1D3346E}"/>
              </a:ext>
            </a:extLst>
          </p:cNvPr>
          <p:cNvSpPr/>
          <p:nvPr/>
        </p:nvSpPr>
        <p:spPr>
          <a:xfrm>
            <a:off x="4502209" y="1435691"/>
            <a:ext cx="3187581" cy="1136591"/>
          </a:xfrm>
          <a:prstGeom prst="roundRect">
            <a:avLst>
              <a:gd name="adj" fmla="val 91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DID </a:t>
            </a:r>
            <a:r>
              <a:rPr lang="ko-KR" altLang="en-US" dirty="0"/>
              <a:t>화면 편집기 동작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C2758A5-A6D7-EBC9-DCD6-0104FA3D3326}"/>
              </a:ext>
            </a:extLst>
          </p:cNvPr>
          <p:cNvSpPr/>
          <p:nvPr/>
        </p:nvSpPr>
        <p:spPr>
          <a:xfrm>
            <a:off x="8312209" y="1435691"/>
            <a:ext cx="3187581" cy="1136591"/>
          </a:xfrm>
          <a:prstGeom prst="roundRect">
            <a:avLst>
              <a:gd name="adj" fmla="val 91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화면정보에 의한 클라이언트</a:t>
            </a:r>
            <a:r>
              <a:rPr lang="en-US" altLang="ko-KR" dirty="0"/>
              <a:t>/</a:t>
            </a:r>
            <a:r>
              <a:rPr lang="ko-KR" altLang="en-US" dirty="0"/>
              <a:t>플레이어 동작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1BA73BC-A46B-1970-1110-7281545F5313}"/>
              </a:ext>
            </a:extLst>
          </p:cNvPr>
          <p:cNvSpPr/>
          <p:nvPr/>
        </p:nvSpPr>
        <p:spPr>
          <a:xfrm>
            <a:off x="692208" y="4732946"/>
            <a:ext cx="10807581" cy="1136591"/>
          </a:xfrm>
          <a:prstGeom prst="roundRect">
            <a:avLst>
              <a:gd name="adj" fmla="val 914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잭팟</a:t>
            </a:r>
            <a:r>
              <a:rPr lang="ko-KR" altLang="en-US" dirty="0"/>
              <a:t> 적립정보 수집 어플리케이션 동작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AF0644-B090-E269-ABBC-22525C54C117}"/>
              </a:ext>
            </a:extLst>
          </p:cNvPr>
          <p:cNvSpPr txBox="1"/>
          <p:nvPr/>
        </p:nvSpPr>
        <p:spPr>
          <a:xfrm>
            <a:off x="760574" y="3714381"/>
            <a:ext cx="311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b="1" dirty="0" err="1"/>
              <a:t>대쉬보드는</a:t>
            </a:r>
            <a:r>
              <a:rPr lang="ko-KR" altLang="en-US" sz="1200" b="1" dirty="0"/>
              <a:t> 실시간 </a:t>
            </a:r>
            <a:r>
              <a:rPr lang="ko-KR" altLang="en-US" sz="1200" b="1" dirty="0" err="1"/>
              <a:t>잭팟</a:t>
            </a:r>
            <a:r>
              <a:rPr lang="ko-KR" altLang="en-US" sz="1200" b="1" dirty="0"/>
              <a:t> 적립정보를 화면에 표출</a:t>
            </a:r>
            <a:endParaRPr lang="en-US" altLang="ko-KR" sz="12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sz="1200" b="1" dirty="0"/>
              <a:t>DID </a:t>
            </a:r>
            <a:r>
              <a:rPr lang="ko-KR" altLang="en-US" sz="1200" b="1" dirty="0"/>
              <a:t>동작상태 모니터링</a:t>
            </a:r>
          </a:p>
        </p:txBody>
      </p:sp>
      <p:cxnSp>
        <p:nvCxnSpPr>
          <p:cNvPr id="8" name="연결선: 꺾임 7">
            <a:extLst>
              <a:ext uri="{FF2B5EF4-FFF2-40B4-BE49-F238E27FC236}">
                <a16:creationId xmlns:a16="http://schemas.microsoft.com/office/drawing/2014/main" id="{E049EBB4-EEDF-9128-40E7-AAD9AE0D97E2}"/>
              </a:ext>
            </a:extLst>
          </p:cNvPr>
          <p:cNvCxnSpPr>
            <a:stCxn id="6" idx="0"/>
            <a:endCxn id="3" idx="2"/>
          </p:cNvCxnSpPr>
          <p:nvPr/>
        </p:nvCxnSpPr>
        <p:spPr>
          <a:xfrm rot="16200000" flipV="1">
            <a:off x="3110669" y="1747615"/>
            <a:ext cx="2160663" cy="3809999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A25A515-6F8B-4557-07B5-43803750C915}"/>
              </a:ext>
            </a:extLst>
          </p:cNvPr>
          <p:cNvCxnSpPr>
            <a:stCxn id="6" idx="0"/>
            <a:endCxn id="4" idx="2"/>
          </p:cNvCxnSpPr>
          <p:nvPr/>
        </p:nvCxnSpPr>
        <p:spPr>
          <a:xfrm flipV="1">
            <a:off x="6095999" y="2572282"/>
            <a:ext cx="1" cy="21606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5BBAF840-B130-90F9-CD61-EE7687A78B8C}"/>
              </a:ext>
            </a:extLst>
          </p:cNvPr>
          <p:cNvCxnSpPr>
            <a:stCxn id="6" idx="0"/>
            <a:endCxn id="5" idx="2"/>
          </p:cNvCxnSpPr>
          <p:nvPr/>
        </p:nvCxnSpPr>
        <p:spPr>
          <a:xfrm rot="5400000" flipH="1" flipV="1">
            <a:off x="6920667" y="1747614"/>
            <a:ext cx="2160664" cy="3810001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89E9BCA-DF2F-F0BA-BA80-F91FD19F3769}"/>
              </a:ext>
            </a:extLst>
          </p:cNvPr>
          <p:cNvSpPr txBox="1"/>
          <p:nvPr/>
        </p:nvSpPr>
        <p:spPr>
          <a:xfrm>
            <a:off x="8312209" y="3429000"/>
            <a:ext cx="31875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b="1" dirty="0"/>
              <a:t>관리자가 저장한 플레이 리스트에 의해 </a:t>
            </a:r>
            <a:r>
              <a:rPr lang="en-US" altLang="ko-KR" sz="1200" b="1" dirty="0"/>
              <a:t>DID</a:t>
            </a:r>
            <a:r>
              <a:rPr lang="ko-KR" altLang="en-US" sz="1200" b="1" dirty="0"/>
              <a:t>에 화면표시</a:t>
            </a:r>
            <a:endParaRPr lang="en-US" altLang="ko-KR" sz="1200" b="1" dirty="0"/>
          </a:p>
          <a:p>
            <a:pPr marL="742950" lvl="1" indent="-285750">
              <a:buFont typeface="+mj-ea"/>
              <a:buAutoNum type="circleNumDbPlain"/>
            </a:pPr>
            <a:r>
              <a:rPr lang="ko-KR" altLang="en-US" sz="1200" b="1" dirty="0"/>
              <a:t>홍보영상 표출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동영상</a:t>
            </a:r>
            <a:r>
              <a:rPr lang="en-US" altLang="ko-KR" sz="1200" b="1" dirty="0"/>
              <a:t>)</a:t>
            </a:r>
          </a:p>
          <a:p>
            <a:pPr marL="742950" lvl="1" indent="-285750">
              <a:buFont typeface="+mj-ea"/>
              <a:buAutoNum type="circleNumDbPlain"/>
            </a:pPr>
            <a:r>
              <a:rPr lang="ko-KR" altLang="en-US" sz="1200" b="1" dirty="0" err="1"/>
              <a:t>잭팟적립정보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실시간</a:t>
            </a:r>
            <a:r>
              <a:rPr lang="en-US" altLang="ko-KR" sz="1200" b="1" dirty="0"/>
              <a:t>)</a:t>
            </a:r>
          </a:p>
          <a:p>
            <a:pPr marL="742950" lvl="1" indent="-285750">
              <a:buFont typeface="+mj-ea"/>
              <a:buAutoNum type="circleNumDbPlain"/>
            </a:pPr>
            <a:r>
              <a:rPr lang="ko-KR" altLang="en-US" sz="1200" b="1" dirty="0"/>
              <a:t>이벤트 공지사항정보</a:t>
            </a:r>
            <a:r>
              <a:rPr lang="en-US" altLang="ko-KR" sz="1200" b="1" dirty="0"/>
              <a:t>(</a:t>
            </a:r>
            <a:r>
              <a:rPr lang="ko-KR" altLang="en-US" sz="1200" b="1" dirty="0"/>
              <a:t>이미지</a:t>
            </a:r>
            <a:r>
              <a:rPr lang="en-US" altLang="ko-KR" sz="1200" b="1" dirty="0"/>
              <a:t>)</a:t>
            </a:r>
          </a:p>
          <a:p>
            <a:pPr marL="742950" lvl="1" indent="-285750">
              <a:buFont typeface="+mj-ea"/>
              <a:buAutoNum type="circleNumDbPlain"/>
            </a:pPr>
            <a:r>
              <a:rPr lang="ko-KR" altLang="en-US" sz="1200" b="1" dirty="0" err="1"/>
              <a:t>잭팟</a:t>
            </a:r>
            <a:r>
              <a:rPr lang="ko-KR" altLang="en-US" sz="1200" b="1" dirty="0"/>
              <a:t> 이력정보 표출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4D829-972E-0B24-6826-EA2479EF284D}"/>
              </a:ext>
            </a:extLst>
          </p:cNvPr>
          <p:cNvSpPr txBox="1"/>
          <p:nvPr/>
        </p:nvSpPr>
        <p:spPr>
          <a:xfrm>
            <a:off x="4488724" y="2725078"/>
            <a:ext cx="3307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200" b="1" dirty="0"/>
              <a:t>저장된 화면정보 표시</a:t>
            </a:r>
            <a:endParaRPr lang="en-US" altLang="ko-KR" sz="1200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화면속성정보</a:t>
            </a:r>
            <a:endParaRPr lang="en-US" altLang="ko-KR" sz="1200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화면에 관리자가 추가한 태그정보</a:t>
            </a:r>
            <a:endParaRPr lang="en-US" altLang="ko-KR" sz="1200" b="1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ko-KR" altLang="en-US" sz="1200" b="1" dirty="0"/>
              <a:t>플레이 리스트 정보</a:t>
            </a:r>
          </a:p>
        </p:txBody>
      </p:sp>
    </p:spTree>
    <p:extLst>
      <p:ext uri="{BB962C8B-B14F-4D97-AF65-F5344CB8AC3E}">
        <p14:creationId xmlns:p14="http://schemas.microsoft.com/office/powerpoint/2010/main" val="3277361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DCC4E-F4A5-4338-A08F-EB9473F3F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CF3D86B-3E74-7F65-E232-A04D44208AC2}"/>
              </a:ext>
            </a:extLst>
          </p:cNvPr>
          <p:cNvSpPr txBox="1"/>
          <p:nvPr/>
        </p:nvSpPr>
        <p:spPr>
          <a:xfrm>
            <a:off x="3502731" y="1542402"/>
            <a:ext cx="5186842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 latinLnBrk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52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감사합니다</a:t>
            </a:r>
            <a:r>
              <a:rPr lang="en-US" altLang="ko-KR" sz="52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9" name="그림 18" descr="스크린샷, 블랙, 어둠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150C8D4-DF0A-F739-82F3-46D8BFEB7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57"/>
          <a:stretch>
            <a:fillRect/>
          </a:stretch>
        </p:blipFill>
        <p:spPr>
          <a:xfrm>
            <a:off x="179462" y="76912"/>
            <a:ext cx="1025495" cy="632389"/>
          </a:xfrm>
          <a:prstGeom prst="rect">
            <a:avLst/>
          </a:prstGeom>
        </p:spPr>
      </p:pic>
      <p:pic>
        <p:nvPicPr>
          <p:cNvPr id="20" name="그림 19" descr="폰트, 로고, 그래픽, 화이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B76F4AE-3E89-8160-3492-35753BDB5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2708" y="76912"/>
            <a:ext cx="1483202" cy="63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3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2095</Words>
  <Application>Microsoft Office PowerPoint</Application>
  <PresentationFormat>와이드스크린</PresentationFormat>
  <Paragraphs>689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8" baseType="lpstr">
      <vt:lpstr>Rix모던고딕 B</vt:lpstr>
      <vt:lpstr>굴림</vt:lpstr>
      <vt:lpstr>나눔고딕</vt:lpstr>
      <vt:lpstr>돋움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mk han</dc:creator>
  <cp:lastModifiedBy>mk han</cp:lastModifiedBy>
  <cp:revision>15</cp:revision>
  <dcterms:created xsi:type="dcterms:W3CDTF">2025-11-24T06:22:36Z</dcterms:created>
  <dcterms:modified xsi:type="dcterms:W3CDTF">2026-02-19T06:55:51Z</dcterms:modified>
</cp:coreProperties>
</file>