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oleObject" PartName="/ppt/embeddings/oleObject3.bin"/>
  <Override ContentType="application/vnd.openxmlformats-officedocument.oleObject" PartName="/ppt/embeddings/oleObject4.bin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firstSlideNum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9904400"/>
  <p:notesSz cx="6797675" cy="9926625"/>
  <p:embeddedFontLst>
    <p:embeddedFont>
      <p:font typeface="Open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6023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orient="horz" pos="436">
          <p15:clr>
            <a:srgbClr val="A4A3A4"/>
          </p15:clr>
        </p15:guide>
        <p15:guide id="4" pos="307">
          <p15:clr>
            <a:srgbClr val="A4A3A4"/>
          </p15:clr>
        </p15:guide>
        <p15:guide id="5" pos="3981">
          <p15:clr>
            <a:srgbClr val="A4A3A4"/>
          </p15:clr>
        </p15:guide>
        <p15:guide id="6" pos="3664">
          <p15:clr>
            <a:srgbClr val="A4A3A4"/>
          </p15:clr>
        </p15:guide>
        <p15:guide id="7" orient="horz" pos="2614">
          <p15:clr>
            <a:srgbClr val="A4A3A4"/>
          </p15:clr>
        </p15:guide>
        <p15:guide id="8" orient="horz" pos="1298">
          <p15:clr>
            <a:srgbClr val="A4A3A4"/>
          </p15:clr>
        </p15:guide>
      </p15:sldGuideLst>
    </p:ext>
    <p:ext uri="{2D200454-40CA-4A62-9FC3-DE9A4176ACB9}">
      <p15:notesGuideLst>
        <p15:guide id="1" orient="horz" pos="3166">
          <p15:clr>
            <a:srgbClr val="A4A3A4"/>
          </p15:clr>
        </p15:guide>
        <p15:guide id="2" pos="2114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  <p:ext uri="GoogleSlidesCustomDataVersion2">
      <go:slidesCustomData xmlns:go="http://customooxmlschemas.google.com/" r:id="rId37" roundtripDataSignature="AMtx7miCUlR5SJZSmeHmJd6ckhON7F7q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21AD1E-EA0D-4C6E-9424-5790AAB19240}">
  <a:tblStyle styleId="{9221AD1E-EA0D-4C6E-9424-5790AAB19240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023"/>
        <p:guide pos="4156" orient="horz"/>
        <p:guide pos="436" orient="horz"/>
        <p:guide pos="307"/>
        <p:guide pos="3981"/>
        <p:guide pos="3664"/>
        <p:guide pos="2614" orient="horz"/>
        <p:guide pos="1298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66" orient="horz"/>
        <p:guide pos="2114"/>
        <p:guide pos="3127" orient="horz"/>
        <p:guide pos="2142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OpenSans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OpenSans-italic.fntdata"/><Relationship Id="rId12" Type="http://schemas.openxmlformats.org/officeDocument/2006/relationships/slide" Target="slides/slide6.xml"/><Relationship Id="rId34" Type="http://schemas.openxmlformats.org/officeDocument/2006/relationships/font" Target="fonts/OpenSans-bold.fntdata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OpenSans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2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1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" y="0"/>
            <a:ext cx="2945447" cy="496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646" y="0"/>
            <a:ext cx="2945447" cy="496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" y="9428802"/>
            <a:ext cx="2945447" cy="496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646" y="9428802"/>
            <a:ext cx="2945447" cy="496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  <p:extLst>
    <p:ext uri="{620B2872-D7B9-4A21-9093-7833F8D536E1}">
      <p15:sldGuideLst>
        <p15:guide id="1" orient="horz" pos="3126">
          <p15:clr>
            <a:srgbClr val="F26B43"/>
          </p15:clr>
        </p15:guide>
        <p15:guide id="2" pos="214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1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4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6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7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8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1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4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5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6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7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8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8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9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0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0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1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1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2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2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3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3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4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4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5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5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6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6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7:notes"/>
          <p:cNvSpPr/>
          <p:nvPr>
            <p:ph idx="2" type="sldImg"/>
          </p:nvPr>
        </p:nvSpPr>
        <p:spPr>
          <a:xfrm>
            <a:off x="712788" y="744538"/>
            <a:ext cx="5372100" cy="372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27:notes"/>
          <p:cNvSpPr txBox="1"/>
          <p:nvPr>
            <p:ph idx="1" type="body"/>
          </p:nvPr>
        </p:nvSpPr>
        <p:spPr>
          <a:xfrm>
            <a:off x="680086" y="4715193"/>
            <a:ext cx="5437506" cy="4466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7:notes"/>
          <p:cNvSpPr txBox="1"/>
          <p:nvPr>
            <p:ph idx="12" type="sldNum"/>
          </p:nvPr>
        </p:nvSpPr>
        <p:spPr>
          <a:xfrm>
            <a:off x="3850646" y="9428802"/>
            <a:ext cx="2945447" cy="496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vmlDrawing" Target="../drawings/vmlDrawing1.vml"/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21.png"/><Relationship Id="rId5" Type="http://schemas.openxmlformats.org/officeDocument/2006/relationships/image" Target="../media/image7.png"/><Relationship Id="rId6" Type="http://schemas.openxmlformats.org/officeDocument/2006/relationships/oleObject" Target="../embeddings/oleObject2.bin"/><Relationship Id="rId7" Type="http://schemas.openxmlformats.org/officeDocument/2006/relationships/oleObject" Target="../embeddings/oleObject2.bin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ctrTitle"/>
          </p:nvPr>
        </p:nvSpPr>
        <p:spPr>
          <a:xfrm>
            <a:off x="742831" y="2704782"/>
            <a:ext cx="8418751" cy="1084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" type="subTitle"/>
          </p:nvPr>
        </p:nvSpPr>
        <p:spPr>
          <a:xfrm>
            <a:off x="1485662" y="4100514"/>
            <a:ext cx="6933089" cy="900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cxnSp>
        <p:nvCxnSpPr>
          <p:cNvPr id="18" name="Google Shape;18;p29"/>
          <p:cNvCxnSpPr/>
          <p:nvPr/>
        </p:nvCxnSpPr>
        <p:spPr>
          <a:xfrm>
            <a:off x="1461589" y="3789363"/>
            <a:ext cx="6981236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" name="Google Shape;19;p29"/>
          <p:cNvSpPr txBox="1"/>
          <p:nvPr/>
        </p:nvSpPr>
        <p:spPr>
          <a:xfrm>
            <a:off x="1150359" y="6226286"/>
            <a:ext cx="7601980" cy="188913"/>
          </a:xfrm>
          <a:prstGeom prst="rect">
            <a:avLst/>
          </a:prstGeom>
          <a:noFill/>
          <a:ln>
            <a:noFill/>
          </a:ln>
        </p:spPr>
        <p:txBody>
          <a:bodyPr anchorCtr="0" anchor="ctr" bIns="32700" lIns="32700" spcFirstLastPara="1" rIns="32700" wrap="square" tIns="32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Open Sans"/>
              <a:buNone/>
            </a:pPr>
            <a:r>
              <a:rPr b="1" i="0" lang="ko-KR" sz="800" u="none" cap="none" strike="noStrike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CONFIDENTIAL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11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>
  <p:cSld name="제목 및 내용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30"/>
          <p:cNvGrpSpPr/>
          <p:nvPr/>
        </p:nvGrpSpPr>
        <p:grpSpPr>
          <a:xfrm>
            <a:off x="307975" y="0"/>
            <a:ext cx="9598025" cy="549275"/>
            <a:chOff x="194" y="0"/>
            <a:chExt cx="6046" cy="300"/>
          </a:xfrm>
        </p:grpSpPr>
        <p:sp>
          <p:nvSpPr>
            <p:cNvPr id="22" name="Google Shape;22;p30"/>
            <p:cNvSpPr/>
            <p:nvPr/>
          </p:nvSpPr>
          <p:spPr>
            <a:xfrm>
              <a:off x="194" y="0"/>
              <a:ext cx="6046" cy="3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00" spcFirstLastPara="1" rIns="91400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graphicFrame>
          <p:nvGraphicFramePr>
            <p:cNvPr id="23" name="Google Shape;23;p30"/>
            <p:cNvGraphicFramePr/>
            <p:nvPr/>
          </p:nvGraphicFramePr>
          <p:xfrm>
            <a:off x="2141" y="0"/>
            <a:ext cx="2022" cy="300"/>
          </p:xfrm>
          <a:graphic>
            <a:graphicData uri="http://schemas.openxmlformats.org/presentationml/2006/ole">
              <mc:AlternateContent>
                <mc:Choice Requires="v">
                  <p:oleObj r:id="rId3" imgH="300" imgW="2022" progId="" spid="_x0000_s1">
                    <p:embed/>
                  </p:oleObj>
                </mc:Choice>
                <mc:Fallback>
                  <p:oleObj r:id="rId4" imgH="300" imgW="2022" progId="">
                    <p:embed/>
                    <p:pic>
                      <p:nvPicPr>
                        <p:cNvPr id="23" name="Google Shape;23;p30"/>
                        <p:cNvPicPr preferRelativeResize="0"/>
                        <p:nvPr/>
                      </p:nvPicPr>
                      <p:blipFill rotWithShape="1">
                        <a:blip r:embed="rId5">
                          <a:alphaModFix/>
                        </a:blip>
                        <a:srcRect b="89336" l="0" r="0" t="0"/>
                        <a:stretch/>
                      </p:blipFill>
                      <p:spPr>
                        <a:xfrm>
                          <a:off x="2141" y="0"/>
                          <a:ext cx="2022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Google Shape;24;p30"/>
            <p:cNvGraphicFramePr/>
            <p:nvPr/>
          </p:nvGraphicFramePr>
          <p:xfrm>
            <a:off x="3565" y="0"/>
            <a:ext cx="2662" cy="300"/>
          </p:xfrm>
          <a:graphic>
            <a:graphicData uri="http://schemas.openxmlformats.org/presentationml/2006/ole">
              <mc:AlternateContent>
                <mc:Choice Requires="v">
                  <p:oleObj r:id="rId6" imgH="300" imgW="2662" progId="" spid="_x0000_s2">
                    <p:embed/>
                  </p:oleObj>
                </mc:Choice>
                <mc:Fallback>
                  <p:oleObj r:id="rId7" imgH="300" imgW="2662" progId="">
                    <p:embed/>
                    <p:pic>
                      <p:nvPicPr>
                        <p:cNvPr id="24" name="Google Shape;24;p30"/>
                        <p:cNvPicPr preferRelativeResize="0"/>
                        <p:nvPr/>
                      </p:nvPicPr>
                      <p:blipFill rotWithShape="1">
                        <a:blip r:embed="rId8">
                          <a:alphaModFix/>
                        </a:blip>
                        <a:srcRect b="85551" l="0" r="0" t="0"/>
                        <a:stretch/>
                      </p:blipFill>
                      <p:spPr>
                        <a:xfrm>
                          <a:off x="3565" y="0"/>
                          <a:ext cx="2662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" name="Google Shape;25;p30"/>
          <p:cNvSpPr txBox="1"/>
          <p:nvPr>
            <p:ph idx="1" type="body"/>
          </p:nvPr>
        </p:nvSpPr>
        <p:spPr>
          <a:xfrm>
            <a:off x="445698" y="849643"/>
            <a:ext cx="8913972" cy="5170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4800" lvl="0" marL="457200" algn="l">
              <a:lnSpc>
                <a:spcPct val="140000"/>
              </a:lnSpc>
              <a:spcBef>
                <a:spcPts val="320"/>
              </a:spcBef>
              <a:spcAft>
                <a:spcPts val="0"/>
              </a:spcAft>
              <a:buClr>
                <a:srgbClr val="17365D"/>
              </a:buClr>
              <a:buSzPts val="1200"/>
              <a:buFont typeface="Noto Sans Symbols"/>
              <a:buChar char="■"/>
              <a:defRPr b="1" sz="1600"/>
            </a:lvl1pPr>
            <a:lvl2pPr indent="-317500" lvl="1" marL="914400" algn="l">
              <a:lnSpc>
                <a:spcPct val="140000"/>
              </a:lnSpc>
              <a:spcBef>
                <a:spcPts val="28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Malgun Gothic"/>
              <a:buChar char="•"/>
              <a:defRPr b="1" sz="14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6" name="Google Shape;26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49696" y="137319"/>
            <a:ext cx="1455038" cy="2746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" name="Google Shape;27;p30"/>
          <p:cNvCxnSpPr/>
          <p:nvPr/>
        </p:nvCxnSpPr>
        <p:spPr>
          <a:xfrm>
            <a:off x="415925" y="549275"/>
            <a:ext cx="9490075" cy="0"/>
          </a:xfrm>
          <a:prstGeom prst="straightConnector1">
            <a:avLst/>
          </a:prstGeom>
          <a:noFill/>
          <a:ln cap="flat" cmpd="sng" w="19050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" name="Google Shape;28;p30"/>
          <p:cNvSpPr txBox="1"/>
          <p:nvPr/>
        </p:nvSpPr>
        <p:spPr>
          <a:xfrm>
            <a:off x="9080032" y="6532716"/>
            <a:ext cx="74865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000" spcFirstLastPara="1" rIns="54000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ko-KR" sz="1100" u="none" cap="none" strike="noStrik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Page. </a:t>
            </a:r>
            <a:fld id="{00000000-1234-1234-1234-123412341234}" type="slidenum">
              <a:rPr b="0" i="1" lang="ko-KR" sz="1100" u="none" cap="none" strike="noStrik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‹#›</a:t>
            </a:fld>
            <a:endParaRPr b="0" i="1" sz="1100" u="none" cap="none" strike="noStrike">
              <a:solidFill>
                <a:srgbClr val="000000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11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/>
          <p:nvPr>
            <p:ph type="title"/>
          </p:nvPr>
        </p:nvSpPr>
        <p:spPr>
          <a:xfrm>
            <a:off x="495221" y="274638"/>
            <a:ext cx="89139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1" name="Google Shape;11;p28"/>
          <p:cNvSpPr txBox="1"/>
          <p:nvPr>
            <p:ph idx="1" type="body"/>
          </p:nvPr>
        </p:nvSpPr>
        <p:spPr>
          <a:xfrm>
            <a:off x="495221" y="1600203"/>
            <a:ext cx="8913972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2" name="Google Shape;12;p28"/>
          <p:cNvSpPr txBox="1"/>
          <p:nvPr>
            <p:ph idx="10" type="dt"/>
          </p:nvPr>
        </p:nvSpPr>
        <p:spPr>
          <a:xfrm>
            <a:off x="495221" y="6356353"/>
            <a:ext cx="231103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/>
        </p:txBody>
      </p:sp>
      <p:sp>
        <p:nvSpPr>
          <p:cNvPr id="13" name="Google Shape;13;p28"/>
          <p:cNvSpPr txBox="1"/>
          <p:nvPr>
            <p:ph idx="11" type="ftr"/>
          </p:nvPr>
        </p:nvSpPr>
        <p:spPr>
          <a:xfrm>
            <a:off x="3384008" y="6356353"/>
            <a:ext cx="313639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/>
        </p:txBody>
      </p:sp>
      <p:sp>
        <p:nvSpPr>
          <p:cNvPr id="14" name="Google Shape;14;p28"/>
          <p:cNvSpPr txBox="1"/>
          <p:nvPr>
            <p:ph idx="12" type="sldNum"/>
          </p:nvPr>
        </p:nvSpPr>
        <p:spPr>
          <a:xfrm>
            <a:off x="7098163" y="6356353"/>
            <a:ext cx="231103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11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vmlDrawing" Target="../drawings/vmlDrawing2.vml"/><Relationship Id="rId4" Type="http://schemas.openxmlformats.org/officeDocument/2006/relationships/image" Target="../media/image9.png"/><Relationship Id="rId10" Type="http://schemas.openxmlformats.org/officeDocument/2006/relationships/image" Target="../media/image2.png"/><Relationship Id="rId9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6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4.bin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10.jp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remote.paradian.com/" TargetMode="External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18.png"/><Relationship Id="rId5" Type="http://schemas.openxmlformats.org/officeDocument/2006/relationships/image" Target="../media/image31.png"/><Relationship Id="rId6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Relationship Id="rId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Relationship Id="rId4" Type="http://schemas.openxmlformats.org/officeDocument/2006/relationships/image" Target="../media/image37.png"/><Relationship Id="rId5" Type="http://schemas.openxmlformats.org/officeDocument/2006/relationships/image" Target="../media/image28.png"/><Relationship Id="rId6" Type="http://schemas.openxmlformats.org/officeDocument/2006/relationships/image" Target="../media/image33.png"/><Relationship Id="rId7" Type="http://schemas.openxmlformats.org/officeDocument/2006/relationships/image" Target="../media/image42.png"/><Relationship Id="rId8" Type="http://schemas.openxmlformats.org/officeDocument/2006/relationships/image" Target="../media/image4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3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Relationship Id="rId4" Type="http://schemas.openxmlformats.org/officeDocument/2006/relationships/image" Target="../media/image39.png"/><Relationship Id="rId5" Type="http://schemas.openxmlformats.org/officeDocument/2006/relationships/image" Target="../media/image34.png"/><Relationship Id="rId6" Type="http://schemas.openxmlformats.org/officeDocument/2006/relationships/image" Target="../media/image4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3.png"/><Relationship Id="rId4" Type="http://schemas.openxmlformats.org/officeDocument/2006/relationships/image" Target="../media/image4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0.png"/><Relationship Id="rId4" Type="http://schemas.openxmlformats.org/officeDocument/2006/relationships/image" Target="../media/image53.png"/><Relationship Id="rId5" Type="http://schemas.openxmlformats.org/officeDocument/2006/relationships/image" Target="../media/image4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"/>
          <p:cNvSpPr txBox="1"/>
          <p:nvPr/>
        </p:nvSpPr>
        <p:spPr>
          <a:xfrm>
            <a:off x="745696" y="2420565"/>
            <a:ext cx="8418751" cy="1368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algun Gothic"/>
              <a:buNone/>
            </a:pPr>
            <a:r>
              <a:rPr b="1" i="0" lang="ko-KR" sz="3200" u="none" cap="none" strike="noStrik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SSL VPN_Remoteview 외부사용자 매뉴얼 </a:t>
            </a:r>
            <a:endParaRPr b="1" i="0" sz="32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로고, 상징, 화이트이(가) 표시된 사진" id="34" name="Google Shape;3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8677" y="1052736"/>
            <a:ext cx="1800000" cy="15839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" name="Google Shape;35;p1"/>
          <p:cNvGrpSpPr/>
          <p:nvPr/>
        </p:nvGrpSpPr>
        <p:grpSpPr>
          <a:xfrm>
            <a:off x="0" y="2289"/>
            <a:ext cx="9906000" cy="549275"/>
            <a:chOff x="194" y="0"/>
            <a:chExt cx="6046" cy="300"/>
          </a:xfrm>
        </p:grpSpPr>
        <p:sp>
          <p:nvSpPr>
            <p:cNvPr id="36" name="Google Shape;36;p1"/>
            <p:cNvSpPr/>
            <p:nvPr/>
          </p:nvSpPr>
          <p:spPr>
            <a:xfrm>
              <a:off x="194" y="0"/>
              <a:ext cx="6046" cy="3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00" spcFirstLastPara="1" rIns="91400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graphicFrame>
          <p:nvGraphicFramePr>
            <p:cNvPr id="37" name="Google Shape;37;p1"/>
            <p:cNvGraphicFramePr/>
            <p:nvPr/>
          </p:nvGraphicFramePr>
          <p:xfrm>
            <a:off x="2141" y="0"/>
            <a:ext cx="2022" cy="300"/>
          </p:xfrm>
          <a:graphic>
            <a:graphicData uri="http://schemas.openxmlformats.org/presentationml/2006/ole">
              <mc:AlternateContent>
                <mc:Choice Requires="v">
                  <p:oleObj r:id="rId5" imgH="300" imgW="2022" progId="" spid="_x0000_s1">
                    <p:embed/>
                  </p:oleObj>
                </mc:Choice>
                <mc:Fallback>
                  <p:oleObj r:id="rId6" imgH="300" imgW="2022" progId="">
                    <p:embed/>
                    <p:pic>
                      <p:nvPicPr>
                        <p:cNvPr id="37" name="Google Shape;37;p1"/>
                        <p:cNvPicPr preferRelativeResize="0"/>
                        <p:nvPr/>
                      </p:nvPicPr>
                      <p:blipFill rotWithShape="1">
                        <a:blip r:embed="rId7">
                          <a:alphaModFix/>
                        </a:blip>
                        <a:srcRect b="89336" l="0" r="0" t="0"/>
                        <a:stretch/>
                      </p:blipFill>
                      <p:spPr>
                        <a:xfrm>
                          <a:off x="2141" y="0"/>
                          <a:ext cx="2022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Google Shape;38;p1"/>
            <p:cNvGraphicFramePr/>
            <p:nvPr/>
          </p:nvGraphicFramePr>
          <p:xfrm>
            <a:off x="3565" y="0"/>
            <a:ext cx="2662" cy="300"/>
          </p:xfrm>
          <a:graphic>
            <a:graphicData uri="http://schemas.openxmlformats.org/presentationml/2006/ole">
              <mc:AlternateContent>
                <mc:Choice Requires="v">
                  <p:oleObj r:id="rId8" imgH="300" imgW="2662" progId="" spid="_x0000_s2">
                    <p:embed/>
                  </p:oleObj>
                </mc:Choice>
                <mc:Fallback>
                  <p:oleObj r:id="rId9" imgH="300" imgW="2662" progId="">
                    <p:embed/>
                    <p:pic>
                      <p:nvPicPr>
                        <p:cNvPr id="38" name="Google Shape;38;p1"/>
                        <p:cNvPicPr preferRelativeResize="0"/>
                        <p:nvPr/>
                      </p:nvPicPr>
                      <p:blipFill rotWithShape="1">
                        <a:blip r:embed="rId10">
                          <a:alphaModFix/>
                        </a:blip>
                        <a:srcRect b="85551" l="0" r="0" t="0"/>
                        <a:stretch/>
                      </p:blipFill>
                      <p:spPr>
                        <a:xfrm>
                          <a:off x="3565" y="0"/>
                          <a:ext cx="2662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" name="Google Shape;39;p1"/>
          <p:cNvSpPr txBox="1"/>
          <p:nvPr/>
        </p:nvSpPr>
        <p:spPr>
          <a:xfrm>
            <a:off x="4016102" y="5219908"/>
            <a:ext cx="18525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800" u="none" cap="none" strike="noStrik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2025. 04. 17</a:t>
            </a:r>
            <a:endParaRPr b="0" i="0" sz="1800" u="none" cap="none" strike="noStrik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"/>
          <p:cNvSpPr/>
          <p:nvPr/>
        </p:nvSpPr>
        <p:spPr>
          <a:xfrm>
            <a:off x="351938" y="116632"/>
            <a:ext cx="4672276" cy="37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000" lIns="72000" spcFirstLastPara="1" rIns="72000" wrap="square" tIns="36000">
            <a:noAutofit/>
          </a:bodyPr>
          <a:lstStyle/>
          <a:p>
            <a:pPr indent="0" lvl="0" marL="0" marR="0" rtl="0" algn="l">
              <a:lnSpc>
                <a:spcPct val="118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800" u="none" cap="none" strike="noStrike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제·개정 이력</a:t>
            </a:r>
            <a:endParaRPr/>
          </a:p>
        </p:txBody>
      </p:sp>
      <p:graphicFrame>
        <p:nvGraphicFramePr>
          <p:cNvPr id="45" name="Google Shape;45;p2"/>
          <p:cNvGraphicFramePr/>
          <p:nvPr/>
        </p:nvGraphicFramePr>
        <p:xfrm>
          <a:off x="823357" y="6921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{9221AD1E-EA0D-4C6E-9424-5790AAB19240}</a:tableStyleId>
              </a:tblPr>
              <a:tblGrid>
                <a:gridCol w="504000"/>
                <a:gridCol w="1224000"/>
                <a:gridCol w="1224000"/>
                <a:gridCol w="3001725"/>
                <a:gridCol w="1224000"/>
                <a:gridCol w="1224000"/>
              </a:tblGrid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200" u="none" cap="none" strike="noStrike">
                          <a:solidFill>
                            <a:schemeClr val="dk1"/>
                          </a:solidFill>
                        </a:rPr>
                        <a:t>버전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200" u="none" cap="none" strike="noStrike">
                          <a:solidFill>
                            <a:schemeClr val="dk1"/>
                          </a:solidFill>
                        </a:rPr>
                        <a:t>변경일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200" u="none" cap="none" strike="noStrike">
                          <a:solidFill>
                            <a:schemeClr val="dk1"/>
                          </a:solidFill>
                        </a:rPr>
                        <a:t>변경 사유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200" u="none" cap="none" strike="noStrike">
                          <a:solidFill>
                            <a:schemeClr val="dk1"/>
                          </a:solidFill>
                        </a:rPr>
                        <a:t>변경 내용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200" u="none" cap="none" strike="noStrike">
                          <a:solidFill>
                            <a:schemeClr val="dk1"/>
                          </a:solidFill>
                        </a:rPr>
                        <a:t>작성부서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200" u="none" cap="none" strike="noStrike">
                          <a:solidFill>
                            <a:schemeClr val="dk1"/>
                          </a:solidFill>
                        </a:rPr>
                        <a:t>승인부서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100" u="none" cap="none" strike="noStrike"/>
                        <a:t>1.0</a:t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100" u="none" cap="none" strike="noStrik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2025/04/17</a:t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Malgun Gothic"/>
                        <a:buNone/>
                      </a:pPr>
                      <a:r>
                        <a:rPr lang="ko-KR" sz="1100" u="none" cap="none" strike="noStrik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최초</a:t>
                      </a:r>
                      <a:r>
                        <a:rPr lang="ko-KR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ko-KR" sz="1100" u="none" cap="none" strike="noStrik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제정</a:t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Malgun Gothic"/>
                        <a:buNone/>
                      </a:pPr>
                      <a:r>
                        <a:rPr lang="ko-KR" sz="1100" u="none" cap="none" strike="noStrik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신규</a:t>
                      </a:r>
                      <a:r>
                        <a:rPr lang="ko-KR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ko-KR" sz="1100" u="none" cap="none" strike="noStrike">
                          <a:solidFill>
                            <a:srgbClr val="000000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제정</a:t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100" u="none" cap="none" strike="noStrike"/>
                        <a:t>보안운영센터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sz="1100" u="none" cap="none" strike="noStrike"/>
                        <a:t>HQ정보보호팀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Malgun Gothic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Malgun Gothic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Malgun Gothic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Malgun Gothic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/>
          <p:nvPr/>
        </p:nvSpPr>
        <p:spPr>
          <a:xfrm>
            <a:off x="351938" y="116632"/>
            <a:ext cx="4672276" cy="37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000" lIns="72000" spcFirstLastPara="1" rIns="72000" wrap="square" tIns="36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목차</a:t>
            </a:r>
            <a:endParaRPr b="1"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51" name="Google Shape;51;p3"/>
          <p:cNvGrpSpPr/>
          <p:nvPr/>
        </p:nvGrpSpPr>
        <p:grpSpPr>
          <a:xfrm>
            <a:off x="3517112" y="746598"/>
            <a:ext cx="360040" cy="5704596"/>
            <a:chOff x="2626767" y="2156475"/>
            <a:chExt cx="360040" cy="2712685"/>
          </a:xfrm>
        </p:grpSpPr>
        <p:sp>
          <p:nvSpPr>
            <p:cNvPr id="52" name="Google Shape;52;p3"/>
            <p:cNvSpPr/>
            <p:nvPr/>
          </p:nvSpPr>
          <p:spPr>
            <a:xfrm>
              <a:off x="2626767" y="2156475"/>
              <a:ext cx="249595" cy="271268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ulim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765918" y="2276872"/>
              <a:ext cx="220889" cy="2503346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ulim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54" name="Google Shape;54;p3"/>
          <p:cNvSpPr/>
          <p:nvPr/>
        </p:nvSpPr>
        <p:spPr>
          <a:xfrm>
            <a:off x="4376936" y="693315"/>
            <a:ext cx="5021263" cy="56880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72000" spcFirstLastPara="1" rIns="0" wrap="square" tIns="180000">
            <a:noAutofit/>
          </a:bodyPr>
          <a:lstStyle/>
          <a:p>
            <a:pPr indent="-400050" lvl="0" marL="400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lgun Gothic"/>
              <a:buAutoNum type="romanUcPeriod"/>
            </a:pPr>
            <a:r>
              <a:rPr b="1" lang="ko-KR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사내 업무 PC 사전 준비 사항</a:t>
            </a:r>
            <a:endParaRPr b="1" sz="2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400050" lvl="0" marL="40005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lgun Gothic"/>
              <a:buAutoNum type="romanUcPeriod"/>
            </a:pPr>
            <a:r>
              <a:rPr b="1" lang="ko-KR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외부에서 사내 접속 방법</a:t>
            </a:r>
            <a:endParaRPr b="1" sz="2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400050" lvl="0" marL="40005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lgun Gothic"/>
              <a:buAutoNum type="romanUcPeriod"/>
            </a:pPr>
            <a:r>
              <a:rPr b="1" lang="ko-KR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2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외부에서 사내 업무PC로 원격 접속 하기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1" name="Google Shape;61;p4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SSL-VPN 로그인 사전 준비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모바일 OTP 앱 설치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1.1</a:t>
            </a:r>
            <a:endParaRPr/>
          </a:p>
        </p:txBody>
      </p:sp>
      <p:sp>
        <p:nvSpPr>
          <p:cNvPr id="64" name="Google Shape;64;p4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65" name="Google Shape;65;p4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OS에 맞게 상단 QR코드 스캔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OTP 설치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 안드로이드</a:t>
            </a:r>
            <a:r>
              <a:rPr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: 파일 다운로드 &gt; 휴대폰 설정 내 [출처를 알 수 없는 앱 설치]에서 인터넷 브라우저 허용 &gt; [무시하고 설치]로 설치 진행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 </a:t>
            </a: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IOS : 앱스토어에서 [SecuWiz OTP 2.1] 다운로드 및 설치</a:t>
            </a:r>
            <a:endParaRPr b="1" sz="10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grpSp>
        <p:nvGrpSpPr>
          <p:cNvPr id="66" name="Google Shape;66;p4"/>
          <p:cNvGrpSpPr/>
          <p:nvPr/>
        </p:nvGrpSpPr>
        <p:grpSpPr>
          <a:xfrm>
            <a:off x="631726" y="3212976"/>
            <a:ext cx="8192273" cy="3024336"/>
            <a:chOff x="409993" y="1477949"/>
            <a:chExt cx="9091194" cy="3647637"/>
          </a:xfrm>
        </p:grpSpPr>
        <p:pic>
          <p:nvPicPr>
            <p:cNvPr id="67" name="Google Shape;67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33583" y="3916398"/>
              <a:ext cx="2040989" cy="765807"/>
            </a:xfrm>
            <a:prstGeom prst="rect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68" name="Google Shape;68;p4"/>
            <p:cNvSpPr/>
            <p:nvPr/>
          </p:nvSpPr>
          <p:spPr>
            <a:xfrm>
              <a:off x="411918" y="1477949"/>
              <a:ext cx="1935379" cy="3647637"/>
            </a:xfrm>
            <a:prstGeom prst="rect">
              <a:avLst/>
            </a:prstGeom>
            <a:noFill/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pic>
          <p:nvPicPr>
            <p:cNvPr id="69" name="Google Shape;69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2520" y="1922292"/>
              <a:ext cx="1241361" cy="12413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16087" y="3662190"/>
              <a:ext cx="1274225" cy="1274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4"/>
            <p:cNvPicPr preferRelativeResize="0"/>
            <p:nvPr/>
          </p:nvPicPr>
          <p:blipFill rotWithShape="1">
            <a:blip r:embed="rId6">
              <a:alphaModFix/>
            </a:blip>
            <a:srcRect b="3236" l="0" r="0" t="65346"/>
            <a:stretch/>
          </p:blipFill>
          <p:spPr>
            <a:xfrm>
              <a:off x="2433583" y="1813677"/>
              <a:ext cx="2047745" cy="14356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4"/>
            <p:cNvPicPr preferRelativeResize="0"/>
            <p:nvPr/>
          </p:nvPicPr>
          <p:blipFill rotWithShape="1">
            <a:blip r:embed="rId7">
              <a:alphaModFix/>
            </a:blip>
            <a:srcRect b="0" l="0" r="0" t="76531"/>
            <a:stretch/>
          </p:blipFill>
          <p:spPr>
            <a:xfrm>
              <a:off x="6833354" y="1813677"/>
              <a:ext cx="2667833" cy="132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840346" y="1790497"/>
              <a:ext cx="1685925" cy="1504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4"/>
            <p:cNvSpPr txBox="1"/>
            <p:nvPr/>
          </p:nvSpPr>
          <p:spPr>
            <a:xfrm>
              <a:off x="409993" y="1618233"/>
              <a:ext cx="1736620" cy="2265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6000" lIns="36000" spcFirstLastPara="1" rIns="36000" wrap="square" tIns="360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1000">
                  <a:solidFill>
                    <a:schemeClr val="dk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안드로이드 OTP 설치QR코드</a:t>
              </a:r>
              <a:endParaRPr/>
            </a:p>
          </p:txBody>
        </p:sp>
        <p:sp>
          <p:nvSpPr>
            <p:cNvPr id="75" name="Google Shape;75;p4"/>
            <p:cNvSpPr txBox="1"/>
            <p:nvPr/>
          </p:nvSpPr>
          <p:spPr>
            <a:xfrm>
              <a:off x="499761" y="3381624"/>
              <a:ext cx="1557084" cy="2265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6000" lIns="36000" spcFirstLastPara="1" rIns="36000" wrap="square" tIns="360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1000">
                  <a:solidFill>
                    <a:schemeClr val="dk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IOS OS OTP 설치 QR코드</a:t>
              </a:r>
              <a:endParaRPr/>
            </a:p>
          </p:txBody>
        </p:sp>
        <p:cxnSp>
          <p:nvCxnSpPr>
            <p:cNvPr id="76" name="Google Shape;76;p4"/>
            <p:cNvCxnSpPr>
              <a:stCxn id="69" idx="3"/>
            </p:cNvCxnSpPr>
            <p:nvPr/>
          </p:nvCxnSpPr>
          <p:spPr>
            <a:xfrm>
              <a:off x="1873881" y="2542973"/>
              <a:ext cx="359100" cy="0"/>
            </a:xfrm>
            <a:prstGeom prst="straightConnector1">
              <a:avLst/>
            </a:prstGeom>
            <a:noFill/>
            <a:ln cap="flat" cmpd="sng" w="76200">
              <a:solidFill>
                <a:srgbClr val="FF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77" name="Google Shape;77;p4"/>
            <p:cNvCxnSpPr/>
            <p:nvPr/>
          </p:nvCxnSpPr>
          <p:spPr>
            <a:xfrm flipH="1" rot="10800000">
              <a:off x="1873881" y="4299301"/>
              <a:ext cx="359018" cy="1"/>
            </a:xfrm>
            <a:prstGeom prst="straightConnector1">
              <a:avLst/>
            </a:prstGeom>
            <a:noFill/>
            <a:ln cap="flat" cmpd="sng" w="76200">
              <a:solidFill>
                <a:srgbClr val="FF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cxnSp>
        <p:nvCxnSpPr>
          <p:cNvPr id="78" name="Google Shape;78;p4"/>
          <p:cNvCxnSpPr/>
          <p:nvPr/>
        </p:nvCxnSpPr>
        <p:spPr>
          <a:xfrm flipH="1" rot="10800000">
            <a:off x="4291133" y="4096009"/>
            <a:ext cx="323519" cy="1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9" name="Google Shape;79;p4"/>
          <p:cNvCxnSpPr/>
          <p:nvPr/>
        </p:nvCxnSpPr>
        <p:spPr>
          <a:xfrm flipH="1" rot="10800000">
            <a:off x="6136401" y="4096009"/>
            <a:ext cx="323519" cy="1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외부에서 사내 업무PC로 원격 접속 하기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6" name="Google Shape;86;p6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SSL-VPN 로그인 사전 준비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SSL-VPN 로그인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1.3</a:t>
            </a: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90" name="Google Shape;90;p6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AutoNum type="arabicPeriod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브라우저에서 https://vpn.paradian.com 접속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AutoNum type="arabicPeriod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ID, 패스워드, OTP 인증 번호 입력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AutoNum type="arabicPeriod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접속 진행 후 PC 하단에서 SSL VPN 연결 메시지 확인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grpSp>
        <p:nvGrpSpPr>
          <p:cNvPr id="91" name="Google Shape;91;p6"/>
          <p:cNvGrpSpPr/>
          <p:nvPr/>
        </p:nvGrpSpPr>
        <p:grpSpPr>
          <a:xfrm>
            <a:off x="1207790" y="3322707"/>
            <a:ext cx="7686318" cy="3016087"/>
            <a:chOff x="1207790" y="3322707"/>
            <a:chExt cx="7686318" cy="3016087"/>
          </a:xfrm>
        </p:grpSpPr>
        <p:pic>
          <p:nvPicPr>
            <p:cNvPr id="92" name="Google Shape;92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07790" y="3322707"/>
              <a:ext cx="4856796" cy="30160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6"/>
            <p:cNvSpPr/>
            <p:nvPr/>
          </p:nvSpPr>
          <p:spPr>
            <a:xfrm>
              <a:off x="4421438" y="3704053"/>
              <a:ext cx="1483778" cy="1234372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pic>
          <p:nvPicPr>
            <p:cNvPr id="94" name="Google Shape;94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14424" y="4697893"/>
              <a:ext cx="2019368" cy="6717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6"/>
            <p:cNvSpPr/>
            <p:nvPr/>
          </p:nvSpPr>
          <p:spPr>
            <a:xfrm>
              <a:off x="6719603" y="4676133"/>
              <a:ext cx="1990666" cy="693515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pic>
          <p:nvPicPr>
            <p:cNvPr id="96" name="Google Shape;96;p6"/>
            <p:cNvPicPr preferRelativeResize="0"/>
            <p:nvPr/>
          </p:nvPicPr>
          <p:blipFill rotWithShape="1">
            <a:blip r:embed="rId5">
              <a:alphaModFix/>
            </a:blip>
            <a:srcRect b="27665" l="53053" r="17076" t="61902"/>
            <a:stretch/>
          </p:blipFill>
          <p:spPr>
            <a:xfrm>
              <a:off x="6714425" y="3943897"/>
              <a:ext cx="1958587" cy="4230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Google Shape;97;p6"/>
            <p:cNvSpPr/>
            <p:nvPr/>
          </p:nvSpPr>
          <p:spPr>
            <a:xfrm>
              <a:off x="6510433" y="3729378"/>
              <a:ext cx="2383675" cy="1807773"/>
            </a:xfrm>
            <a:prstGeom prst="rect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cxnSp>
          <p:nvCxnSpPr>
            <p:cNvPr id="98" name="Google Shape;98;p6"/>
            <p:cNvCxnSpPr/>
            <p:nvPr/>
          </p:nvCxnSpPr>
          <p:spPr>
            <a:xfrm>
              <a:off x="5928517" y="4487709"/>
              <a:ext cx="576064" cy="11358"/>
            </a:xfrm>
            <a:prstGeom prst="straightConnector1">
              <a:avLst/>
            </a:prstGeom>
            <a:noFill/>
            <a:ln cap="flat" cmpd="sng" w="57150">
              <a:solidFill>
                <a:srgbClr val="FF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cxnSp>
        <p:nvCxnSpPr>
          <p:cNvPr id="99" name="Google Shape;99;p6"/>
          <p:cNvCxnSpPr/>
          <p:nvPr/>
        </p:nvCxnSpPr>
        <p:spPr>
          <a:xfrm>
            <a:off x="7714936" y="4382659"/>
            <a:ext cx="0" cy="250605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외부에서 사내 업무PC로 원격 접속 하기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6" name="Google Shape;106;p7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SSL-VPN 로그인 사전 준비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7" name="Google Shape;107;p7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SSL-VPN 로그인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1.4</a:t>
            </a:r>
            <a:endParaRPr/>
          </a:p>
        </p:txBody>
      </p:sp>
      <p:sp>
        <p:nvSpPr>
          <p:cNvPr id="109" name="Google Shape;109;p7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AutoNum type="arabicPeriod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브라우저에서 https://password.paradian.com 접속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AutoNum type="arabicPeriod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비밀번호 변경을 클릭하여 비밀번호 변경 진행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0000"/>
                </a:solidFill>
                <a:latin typeface="Gulim"/>
                <a:ea typeface="Gulim"/>
                <a:cs typeface="Gulim"/>
                <a:sym typeface="Gulim"/>
              </a:rPr>
              <a:t>※ 기본패스워드 (Paradise12!@) 사용 시 차단 (필수 변경)</a:t>
            </a: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 </a:t>
            </a:r>
            <a:endParaRPr/>
          </a:p>
        </p:txBody>
      </p:sp>
      <p:pic>
        <p:nvPicPr>
          <p:cNvPr id="111" name="Google Shape;1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726" y="3501008"/>
            <a:ext cx="4613217" cy="2378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4944" y="3474993"/>
            <a:ext cx="3733206" cy="2610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7"/>
          <p:cNvSpPr txBox="1"/>
          <p:nvPr/>
        </p:nvSpPr>
        <p:spPr>
          <a:xfrm>
            <a:off x="2839741" y="5991813"/>
            <a:ext cx="259228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분실 또는 만료 시 parasoc 문의 부탁드립니다.</a:t>
            </a:r>
            <a:br>
              <a:rPr b="1" lang="ko-KR" sz="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ko-KR" sz="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담당자 : 정성학 책임(SK쉴더스) : 010-4029-4501</a:t>
            </a:r>
            <a:br>
              <a:rPr b="1" lang="ko-KR" sz="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ko-KR" sz="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       : 정민규 책임(SK쉴더스) : 010-8614-3077</a:t>
            </a:r>
            <a:endParaRPr b="1" sz="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4" name="Google Shape;114;p7"/>
          <p:cNvSpPr txBox="1"/>
          <p:nvPr/>
        </p:nvSpPr>
        <p:spPr>
          <a:xfrm>
            <a:off x="854435" y="6054862"/>
            <a:ext cx="20775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※ 패스워드 사용기간은 90일 입니다.</a:t>
            </a:r>
            <a:br>
              <a:rPr b="1" lang="ko-KR" sz="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ko-KR" sz="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90일 이전 패스워드 변경이 필요합니다</a:t>
            </a:r>
            <a:r>
              <a:rPr lang="ko-KR" sz="8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.</a:t>
            </a:r>
            <a:endParaRPr sz="8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cxnSp>
        <p:nvCxnSpPr>
          <p:cNvPr id="115" name="Google Shape;115;p7"/>
          <p:cNvCxnSpPr/>
          <p:nvPr/>
        </p:nvCxnSpPr>
        <p:spPr>
          <a:xfrm>
            <a:off x="1893189" y="5693264"/>
            <a:ext cx="0" cy="300042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6" name="Google Shape;116;p7"/>
          <p:cNvCxnSpPr/>
          <p:nvPr/>
        </p:nvCxnSpPr>
        <p:spPr>
          <a:xfrm>
            <a:off x="3622153" y="5691771"/>
            <a:ext cx="0" cy="300042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7" name="Google Shape;117;p7"/>
          <p:cNvSpPr/>
          <p:nvPr/>
        </p:nvSpPr>
        <p:spPr>
          <a:xfrm>
            <a:off x="854435" y="6026039"/>
            <a:ext cx="1970629" cy="393211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2898115" y="6002926"/>
            <a:ext cx="2346828" cy="450552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4" name="Google Shape;124;p8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사내 업무 PC 사전 준비 사항 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업무 PC에 Agent 프로그램을 설치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1.5</a:t>
            </a: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128" name="Google Shape;128;p8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웹 브라우저에서 원격PC 접속 시스템 (</a:t>
            </a:r>
            <a:r>
              <a:rPr b="1" lang="ko-KR" sz="1200" u="sng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https://remote.paradian.com</a:t>
            </a: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) 접속 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ID : 지점/</a:t>
            </a:r>
            <a:r>
              <a:rPr b="1" lang="ko-KR" sz="1200" u="sng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계열사+협력사 코드+사용자(이니셜)</a:t>
            </a: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(ex . ica_sks_jmg) 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PW : paradise12!@ 이용하여 로그인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※ 로그인 5회 실패 시 10분간 계정이 잠기므로 10분 후 다시 로그인 시도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※ 아이디 확인 필요 시 PARASOC 문의 요청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grpSp>
        <p:nvGrpSpPr>
          <p:cNvPr id="129" name="Google Shape;129;p8"/>
          <p:cNvGrpSpPr/>
          <p:nvPr/>
        </p:nvGrpSpPr>
        <p:grpSpPr>
          <a:xfrm>
            <a:off x="1822007" y="3356992"/>
            <a:ext cx="6141393" cy="2699713"/>
            <a:chOff x="632520" y="1198880"/>
            <a:chExt cx="8030675" cy="3717086"/>
          </a:xfrm>
        </p:grpSpPr>
        <p:pic>
          <p:nvPicPr>
            <p:cNvPr descr="텍스트, 스크린샷, 폰트, 로고이(가) 표시된 사진&#10;&#10;자동 생성된 설명" id="130" name="Google Shape;130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2520" y="1198880"/>
              <a:ext cx="8030675" cy="37170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8"/>
            <p:cNvSpPr/>
            <p:nvPr/>
          </p:nvSpPr>
          <p:spPr>
            <a:xfrm>
              <a:off x="3152799" y="3140968"/>
              <a:ext cx="2592289" cy="72008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sp>
        <p:nvSpPr>
          <p:cNvPr id="132" name="Google Shape;132;p8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외부에서 사내 업무PC로 원격 접속 하기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8" name="Google Shape;138;p9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설치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협력사/유지보수 업체 업무PC에 Simple Launcher 설치 (최초 1회만 설치)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2.1</a:t>
            </a: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페이지 우측 상단 [Simple Launcher 설치] 클릭하여 설치 파일 다운로드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※ 설치 파일 이름 변경 금지 </a:t>
            </a:r>
            <a:endParaRPr/>
          </a:p>
        </p:txBody>
      </p:sp>
      <p:pic>
        <p:nvPicPr>
          <p:cNvPr id="143" name="Google Shape;1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559" y="3717032"/>
            <a:ext cx="8518111" cy="188738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9"/>
          <p:cNvSpPr/>
          <p:nvPr/>
        </p:nvSpPr>
        <p:spPr>
          <a:xfrm>
            <a:off x="8027933" y="3861048"/>
            <a:ext cx="1100737" cy="22111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II. 설치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1" name="Google Shape;151;p10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외부 개인PC에 Simple Launcher 설치 (최초 1회만 설치)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2" name="Google Shape;152;p10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2.2</a:t>
            </a:r>
            <a:endParaRPr/>
          </a:p>
        </p:txBody>
      </p:sp>
      <p:sp>
        <p:nvSpPr>
          <p:cNvPr id="153" name="Google Shape;153;p10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154" name="Google Shape;154;p10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다운로드 받은 파일 설치 중 [보안 경고] 팝업 시 실행을 클릭한다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런처가 자동으로 설치되어 [설치 완료] 팝업 창이 뜨면 설치 완료 </a:t>
            </a:r>
            <a:endParaRPr b="1" sz="10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155" name="Google Shape;1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8038" y="3855003"/>
            <a:ext cx="2038600" cy="14392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0"/>
          <p:cNvGrpSpPr/>
          <p:nvPr/>
        </p:nvGrpSpPr>
        <p:grpSpPr>
          <a:xfrm>
            <a:off x="3368030" y="3881193"/>
            <a:ext cx="2293638" cy="1386888"/>
            <a:chOff x="8142366" y="1007236"/>
            <a:chExt cx="4035700" cy="2518436"/>
          </a:xfrm>
        </p:grpSpPr>
        <p:pic>
          <p:nvPicPr>
            <p:cNvPr id="157" name="Google Shape;157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42366" y="1007236"/>
              <a:ext cx="4035700" cy="1316365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158" name="Google Shape;158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142366" y="2374011"/>
              <a:ext cx="4035700" cy="1151661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pic>
        <p:nvPicPr>
          <p:cNvPr id="159" name="Google Shape;159;p10"/>
          <p:cNvPicPr preferRelativeResize="0"/>
          <p:nvPr/>
        </p:nvPicPr>
        <p:blipFill rotWithShape="1">
          <a:blip r:embed="rId6">
            <a:alphaModFix/>
          </a:blip>
          <a:srcRect b="17089" l="11566" r="6761" t="22694"/>
          <a:stretch/>
        </p:blipFill>
        <p:spPr>
          <a:xfrm>
            <a:off x="6223037" y="3891526"/>
            <a:ext cx="2953337" cy="1402746"/>
          </a:xfrm>
          <a:prstGeom prst="rect">
            <a:avLst/>
          </a:prstGeom>
          <a:noFill/>
          <a:ln cap="flat" cmpd="sng" w="127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0" name="Google Shape;160;p10"/>
          <p:cNvSpPr/>
          <p:nvPr/>
        </p:nvSpPr>
        <p:spPr>
          <a:xfrm>
            <a:off x="1747518" y="4557997"/>
            <a:ext cx="568242" cy="358947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61" name="Google Shape;161;p10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설치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II. 설치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163" name="Google Shape;163;p10"/>
          <p:cNvCxnSpPr/>
          <p:nvPr/>
        </p:nvCxnSpPr>
        <p:spPr>
          <a:xfrm>
            <a:off x="2779302" y="4615725"/>
            <a:ext cx="576064" cy="11358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4" name="Google Shape;164;p10"/>
          <p:cNvCxnSpPr/>
          <p:nvPr/>
        </p:nvCxnSpPr>
        <p:spPr>
          <a:xfrm>
            <a:off x="5661767" y="4610046"/>
            <a:ext cx="576064" cy="11358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0" name="Google Shape;170;p11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설치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1" name="Google Shape;171;p11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원격 PC 접속 사용 신청 (자동 승인)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2.3</a:t>
            </a: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원격지 PC 관리에서 업무 PC 아이콘에 마우스 우클릭 후 ‘신청서 작성’ 을 클릭합니다.</a:t>
            </a:r>
            <a:r>
              <a:rPr b="1" lang="ko-KR" sz="1200" u="sng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 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신청 일시(시작 시간 및 종료 시간 설정) 설정, 신청 목적 작성(기본 문구 삭제 후 작성), 주의사항 체크 및 서명 후 신청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※ 원격제어 중 ‘신청 일시’의 종료시간 5분 전 ‘종료 안내’ 메시지 팝업으로 사전 알림 예정</a:t>
            </a:r>
            <a:endParaRPr b="1" sz="10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grpSp>
        <p:nvGrpSpPr>
          <p:cNvPr id="175" name="Google Shape;175;p11"/>
          <p:cNvGrpSpPr/>
          <p:nvPr/>
        </p:nvGrpSpPr>
        <p:grpSpPr>
          <a:xfrm>
            <a:off x="878490" y="3285836"/>
            <a:ext cx="8028428" cy="3071778"/>
            <a:chOff x="380956" y="991857"/>
            <a:chExt cx="7512492" cy="2725175"/>
          </a:xfrm>
        </p:grpSpPr>
        <p:pic>
          <p:nvPicPr>
            <p:cNvPr id="176" name="Google Shape;176;p11"/>
            <p:cNvPicPr preferRelativeResize="0"/>
            <p:nvPr/>
          </p:nvPicPr>
          <p:blipFill rotWithShape="1">
            <a:blip r:embed="rId3">
              <a:alphaModFix/>
            </a:blip>
            <a:srcRect b="26369" l="0" r="0" t="0"/>
            <a:stretch/>
          </p:blipFill>
          <p:spPr>
            <a:xfrm>
              <a:off x="380956" y="991857"/>
              <a:ext cx="4204045" cy="2725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34785" y="1175702"/>
              <a:ext cx="3058663" cy="22458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11"/>
            <p:cNvSpPr/>
            <p:nvPr/>
          </p:nvSpPr>
          <p:spPr>
            <a:xfrm>
              <a:off x="2351490" y="2290138"/>
              <a:ext cx="1036745" cy="202338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Gulim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4813021" y="1559027"/>
              <a:ext cx="3020299" cy="1581941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Gulim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5700132" y="2335111"/>
              <a:ext cx="824089" cy="1120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cxnSp>
          <p:nvCxnSpPr>
            <p:cNvPr id="181" name="Google Shape;181;p11"/>
            <p:cNvCxnSpPr/>
            <p:nvPr/>
          </p:nvCxnSpPr>
          <p:spPr>
            <a:xfrm>
              <a:off x="3512840" y="2411198"/>
              <a:ext cx="938475" cy="0"/>
            </a:xfrm>
            <a:prstGeom prst="straightConnector1">
              <a:avLst/>
            </a:prstGeom>
            <a:noFill/>
            <a:ln cap="flat" cmpd="sng" w="76200">
              <a:solidFill>
                <a:srgbClr val="FF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sp>
        <p:nvSpPr>
          <p:cNvPr id="182" name="Google Shape;182;p11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II. 설치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8" name="Google Shape;188;p12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접속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189;p12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외부 개인 PC에서 사내 업무 PC로 원격 접속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3.1</a:t>
            </a:r>
            <a:endParaRPr/>
          </a:p>
        </p:txBody>
      </p:sp>
      <p:sp>
        <p:nvSpPr>
          <p:cNvPr id="191" name="Google Shape;191;p12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192" name="Google Shape;192;p12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설치된 Agent 아이콘(사내 업무PC)에서 마우스 우클릭 후 [원격제어] 또는 [New 원격제어] 메뉴 클릭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[Simple Launcher] 실행 팝업에서 [열기] 클릭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※ 사용 신청서를 미 작성한 경우 ‘원격제어’ 메뉴 클릭 시 [사용 신청서 작성] 화면이 나타나고, 신청서 작성 후 [원격제어] 사용 가능</a:t>
            </a:r>
            <a:endParaRPr b="1" sz="10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193" name="Google Shape;193;p12"/>
          <p:cNvPicPr preferRelativeResize="0"/>
          <p:nvPr/>
        </p:nvPicPr>
        <p:blipFill rotWithShape="1">
          <a:blip r:embed="rId3">
            <a:alphaModFix/>
          </a:blip>
          <a:srcRect b="23515" l="0" r="0" t="0"/>
          <a:stretch/>
        </p:blipFill>
        <p:spPr>
          <a:xfrm>
            <a:off x="631727" y="3645024"/>
            <a:ext cx="8568952" cy="209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2"/>
          <p:cNvPicPr preferRelativeResize="0"/>
          <p:nvPr/>
        </p:nvPicPr>
        <p:blipFill rotWithShape="1">
          <a:blip r:embed="rId4">
            <a:alphaModFix/>
          </a:blip>
          <a:srcRect b="33694" l="36737" r="33199" t="11701"/>
          <a:stretch/>
        </p:blipFill>
        <p:spPr>
          <a:xfrm>
            <a:off x="4160118" y="4869303"/>
            <a:ext cx="2808313" cy="100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2"/>
          <p:cNvSpPr/>
          <p:nvPr/>
        </p:nvSpPr>
        <p:spPr>
          <a:xfrm>
            <a:off x="2081877" y="4918209"/>
            <a:ext cx="723806" cy="13260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cxnSp>
        <p:nvCxnSpPr>
          <p:cNvPr id="196" name="Google Shape;196;p12"/>
          <p:cNvCxnSpPr/>
          <p:nvPr/>
        </p:nvCxnSpPr>
        <p:spPr>
          <a:xfrm>
            <a:off x="3072695" y="5120435"/>
            <a:ext cx="956547" cy="210511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7" name="Google Shape;197;p12"/>
          <p:cNvSpPr/>
          <p:nvPr/>
        </p:nvSpPr>
        <p:spPr>
          <a:xfrm>
            <a:off x="4160118" y="4869160"/>
            <a:ext cx="2808313" cy="1008255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98" name="Google Shape;198;p12"/>
          <p:cNvSpPr/>
          <p:nvPr/>
        </p:nvSpPr>
        <p:spPr>
          <a:xfrm>
            <a:off x="2081877" y="5191757"/>
            <a:ext cx="723806" cy="13260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III. 접속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5" name="Google Shape;205;p13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접속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외부 개인 PC에서 사내 업무 PC로 원격 접속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3.2</a:t>
            </a:r>
            <a:endParaRPr/>
          </a:p>
        </p:txBody>
      </p:sp>
      <p:sp>
        <p:nvSpPr>
          <p:cNvPr id="208" name="Google Shape;208;p13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209" name="Google Shape;209;p13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원격 접속 사용자 인증 팝업이 나오면 </a:t>
            </a:r>
            <a:r>
              <a:rPr b="1" lang="ko-KR" sz="1200">
                <a:solidFill>
                  <a:srgbClr val="0000FF"/>
                </a:solidFill>
                <a:latin typeface="Gulim"/>
                <a:ea typeface="Gulim"/>
                <a:cs typeface="Gulim"/>
                <a:sym typeface="Gulim"/>
              </a:rPr>
              <a:t>[접근 아이디] </a:t>
            </a: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및 </a:t>
            </a:r>
            <a:r>
              <a:rPr b="1" lang="ko-KR" sz="1200">
                <a:solidFill>
                  <a:srgbClr val="0000FF"/>
                </a:solidFill>
                <a:latin typeface="Gulim"/>
                <a:ea typeface="Gulim"/>
                <a:cs typeface="Gulim"/>
                <a:sym typeface="Gulim"/>
              </a:rPr>
              <a:t>[암호]</a:t>
            </a: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를 입력 합니다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아이디 저장 체크 후 확인 클릭 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210" name="Google Shape;21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363" y="3237959"/>
            <a:ext cx="8600681" cy="2528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80517" y="4170534"/>
            <a:ext cx="3903274" cy="228812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/>
          <p:nvPr/>
        </p:nvSpPr>
        <p:spPr>
          <a:xfrm>
            <a:off x="4491269" y="5499237"/>
            <a:ext cx="543158" cy="163659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3414674" y="4568702"/>
            <a:ext cx="3032394" cy="1322667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III. 접속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0" name="Google Shape;220;p14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접속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외부 개인 PC에서 사내 업무 PC로 원격 접속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3.3</a:t>
            </a:r>
            <a:endParaRPr/>
          </a:p>
        </p:txBody>
      </p:sp>
      <p:sp>
        <p:nvSpPr>
          <p:cNvPr id="223" name="Google Shape;223;p14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224" name="Google Shape;224;p14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우측 하단에 [원격 제어 중] 문구가 보이면 정상 접속 상태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⮚"/>
            </a:pPr>
            <a:r>
              <a:rPr b="1" lang="ko-KR" sz="12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접속 종료시 화면 좌측 상단 [R:] → [종료] 또는 좌측 상단 [X] 버튼을 클릭하여 종료 </a:t>
            </a:r>
            <a:endParaRPr b="1" sz="12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descr="텍스트, 스크린샷, 컴퓨터, 멀티미디어 소프트웨어이(가) 표시된 사진&#10;&#10;자동 생성된 설명" id="225" name="Google Shape;22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1886" y="3196046"/>
            <a:ext cx="5780191" cy="325135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4"/>
          <p:cNvSpPr/>
          <p:nvPr/>
        </p:nvSpPr>
        <p:spPr>
          <a:xfrm>
            <a:off x="1999878" y="3118104"/>
            <a:ext cx="239409" cy="238889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2071886" y="3861048"/>
            <a:ext cx="576064" cy="14401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6968430" y="5877272"/>
            <a:ext cx="576064" cy="14401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29" name="Google Shape;229;p14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III. 접속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5" name="Google Shape;235;p15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6" name="Google Shape;236;p15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7" name="Google Shape;237;p15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원격 접속 시 사내 업무PC의 화면 잠금 기능이 동작하지 않는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8" name="Google Shape;238;p15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4.1</a:t>
            </a:r>
            <a:endParaRPr/>
          </a:p>
        </p:txBody>
      </p:sp>
      <p:sp>
        <p:nvSpPr>
          <p:cNvPr id="239" name="Google Shape;239;p15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240" name="Google Shape;240;p15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Noto Sans Symbols"/>
              <a:buChar char="⮚"/>
            </a:pPr>
            <a:r>
              <a:rPr b="1" lang="ko-KR" sz="105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에이전트 아이콘 우클릭 하여 [환경 설정] → [보안설정] → [화면잠금 방식 설정] 팝업</a:t>
            </a:r>
            <a:endParaRPr b="1" sz="105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Noto Sans Symbols"/>
              <a:buChar char="⮚"/>
            </a:pPr>
            <a:r>
              <a:rPr b="1" lang="ko-KR" sz="105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PC의 SW/HW 환경을 체크하여 사용 가능한 모니터 잠금방법이 활성화 되므로 활성화된 잠금 방법중 하나를 선택.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Noto Sans Symbols"/>
              <a:buChar char="⮚"/>
            </a:pPr>
            <a:r>
              <a:rPr b="1" lang="ko-KR" sz="105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선택 후 테스트 버튼 클릭시 드라이버가 설치되고 테스트가 진행된다.</a:t>
            </a:r>
            <a:br>
              <a:rPr b="1" lang="ko-KR" sz="105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</a:br>
            <a:r>
              <a:rPr b="1" lang="ko-KR" sz="105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화면이 꺼진고 10초 후 다시 켜진다면 테스트가 정상적으로 완료된 것으로 적용 버튼을 클릭하여 적용</a:t>
            </a:r>
            <a:br>
              <a:rPr b="1" lang="ko-KR" sz="105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</a:br>
            <a:r>
              <a:rPr b="1" lang="ko-KR" sz="105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실패 시 다른 방식을 테스트 한다.</a:t>
            </a:r>
            <a:endParaRPr/>
          </a:p>
        </p:txBody>
      </p:sp>
      <p:grpSp>
        <p:nvGrpSpPr>
          <p:cNvPr id="241" name="Google Shape;241;p15"/>
          <p:cNvGrpSpPr/>
          <p:nvPr/>
        </p:nvGrpSpPr>
        <p:grpSpPr>
          <a:xfrm>
            <a:off x="1027921" y="3512291"/>
            <a:ext cx="7944180" cy="2618868"/>
            <a:chOff x="609220" y="1747661"/>
            <a:chExt cx="7944180" cy="2618868"/>
          </a:xfrm>
        </p:grpSpPr>
        <p:pic>
          <p:nvPicPr>
            <p:cNvPr id="242" name="Google Shape;24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64819" y="1849566"/>
              <a:ext cx="3688581" cy="16631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________.png" id="243" name="Google Shape;24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09220" y="1747661"/>
              <a:ext cx="1630776" cy="261886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4" name="Google Shape;244;p15"/>
            <p:cNvGrpSpPr/>
            <p:nvPr/>
          </p:nvGrpSpPr>
          <p:grpSpPr>
            <a:xfrm>
              <a:off x="2720752" y="1753746"/>
              <a:ext cx="1512168" cy="2612783"/>
              <a:chOff x="5768792" y="2066331"/>
              <a:chExt cx="1737517" cy="2798363"/>
            </a:xfrm>
          </p:grpSpPr>
          <p:sp>
            <p:nvSpPr>
              <p:cNvPr id="245" name="Google Shape;245;p15"/>
              <p:cNvSpPr/>
              <p:nvPr/>
            </p:nvSpPr>
            <p:spPr>
              <a:xfrm>
                <a:off x="5855676" y="2277208"/>
                <a:ext cx="1573823" cy="3692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Gulim"/>
                  <a:ea typeface="Gulim"/>
                  <a:cs typeface="Gulim"/>
                  <a:sym typeface="Gulim"/>
                </a:endParaRPr>
              </a:p>
            </p:txBody>
          </p:sp>
          <p:pic>
            <p:nvPicPr>
              <p:cNvPr descr="____-__.png" id="246" name="Google Shape;246;p1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5768792" y="2066331"/>
                <a:ext cx="1737517" cy="2798363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pic>
          <p:sp>
            <p:nvSpPr>
              <p:cNvPr id="247" name="Google Shape;247;p15"/>
              <p:cNvSpPr/>
              <p:nvPr/>
            </p:nvSpPr>
            <p:spPr>
              <a:xfrm>
                <a:off x="5797550" y="2354933"/>
                <a:ext cx="1680492" cy="216620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Gulim"/>
                  <a:ea typeface="Gulim"/>
                  <a:cs typeface="Gulim"/>
                  <a:sym typeface="Gulim"/>
                </a:endParaRPr>
              </a:p>
            </p:txBody>
          </p:sp>
          <p:pic>
            <p:nvPicPr>
              <p:cNvPr id="248" name="Google Shape;248;p15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850637" y="2354934"/>
                <a:ext cx="1573823" cy="107794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15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5850521" y="3457647"/>
                <a:ext cx="1627521" cy="5276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0" name="Google Shape;250;p1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964906" y="3074097"/>
              <a:ext cx="2572062" cy="7273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5"/>
            <p:cNvSpPr/>
            <p:nvPr/>
          </p:nvSpPr>
          <p:spPr>
            <a:xfrm>
              <a:off x="4964906" y="3060137"/>
              <a:ext cx="2572062" cy="741336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cxnSp>
        <p:nvCxnSpPr>
          <p:cNvPr id="252" name="Google Shape;252;p15"/>
          <p:cNvCxnSpPr/>
          <p:nvPr/>
        </p:nvCxnSpPr>
        <p:spPr>
          <a:xfrm>
            <a:off x="2652771" y="4853584"/>
            <a:ext cx="480756" cy="17002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53" name="Google Shape;253;p15"/>
          <p:cNvCxnSpPr/>
          <p:nvPr/>
        </p:nvCxnSpPr>
        <p:spPr>
          <a:xfrm flipH="1" rot="10800000">
            <a:off x="4686178" y="4794301"/>
            <a:ext cx="597342" cy="28091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54" name="Google Shape;254;p15"/>
          <p:cNvCxnSpPr/>
          <p:nvPr/>
        </p:nvCxnSpPr>
        <p:spPr>
          <a:xfrm flipH="1">
            <a:off x="6827825" y="4650832"/>
            <a:ext cx="257468" cy="125605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Simple Launcher 설치 및 실행이 안되는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4.2</a:t>
            </a:r>
            <a:endParaRPr/>
          </a:p>
        </p:txBody>
      </p:sp>
      <p:sp>
        <p:nvSpPr>
          <p:cNvPr id="262" name="Google Shape;262;p16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263" name="Google Shape;263;p16"/>
          <p:cNvSpPr/>
          <p:nvPr/>
        </p:nvSpPr>
        <p:spPr>
          <a:xfrm>
            <a:off x="1071667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Noto Sans Symbols"/>
              <a:buChar char="⮚"/>
            </a:pPr>
            <a:r>
              <a:rPr b="1" lang="ko-KR" sz="105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화면 원격 접속 실행 후에도 Simple Launcher가 실행이 되지 않는 경우 아래의 조치 방법대로 진행 </a:t>
            </a:r>
            <a:endParaRPr/>
          </a:p>
        </p:txBody>
      </p:sp>
      <p:pic>
        <p:nvPicPr>
          <p:cNvPr id="264" name="Google Shape;26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7830" y="3516881"/>
            <a:ext cx="1784726" cy="116531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6"/>
          <p:cNvSpPr txBox="1"/>
          <p:nvPr/>
        </p:nvSpPr>
        <p:spPr>
          <a:xfrm>
            <a:off x="1819058" y="3104102"/>
            <a:ext cx="1064769" cy="41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rgbClr val="0000FF"/>
                </a:solidFill>
                <a:latin typeface="Malgun Gothic"/>
                <a:ea typeface="Malgun Gothic"/>
                <a:cs typeface="Malgun Gothic"/>
                <a:sym typeface="Malgun Gothic"/>
              </a:rPr>
              <a:t>Ping TEST</a:t>
            </a:r>
            <a:endParaRPr b="1" sz="1400">
              <a:solidFill>
                <a:srgbClr val="0000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____.png" id="266" name="Google Shape;266;p16"/>
          <p:cNvPicPr preferRelativeResize="0"/>
          <p:nvPr/>
        </p:nvPicPr>
        <p:blipFill rotWithShape="1">
          <a:blip r:embed="rId4">
            <a:alphaModFix/>
          </a:blip>
          <a:srcRect b="0" l="0" r="45282" t="7029"/>
          <a:stretch/>
        </p:blipFill>
        <p:spPr>
          <a:xfrm>
            <a:off x="5785199" y="3516881"/>
            <a:ext cx="2135085" cy="114768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7" name="Google Shape;267;p16"/>
          <p:cNvSpPr txBox="1"/>
          <p:nvPr/>
        </p:nvSpPr>
        <p:spPr>
          <a:xfrm>
            <a:off x="6320358" y="3126290"/>
            <a:ext cx="1064769" cy="41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rgbClr val="0000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폴더 삭제</a:t>
            </a:r>
            <a:endParaRPr/>
          </a:p>
        </p:txBody>
      </p:sp>
      <p:sp>
        <p:nvSpPr>
          <p:cNvPr id="268" name="Google Shape;268;p16"/>
          <p:cNvSpPr/>
          <p:nvPr/>
        </p:nvSpPr>
        <p:spPr>
          <a:xfrm>
            <a:off x="813282" y="4750398"/>
            <a:ext cx="8158844" cy="1722168"/>
          </a:xfrm>
          <a:prstGeom prst="rect">
            <a:avLst/>
          </a:prstGeom>
          <a:solidFill>
            <a:srgbClr val="F2F2F2"/>
          </a:solidFill>
          <a:ln cap="flat" cmpd="sng" w="25400">
            <a:solidFill>
              <a:srgbClr val="0989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1. 웹 브라우저로 Internet Explorer를 사용할 경우.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 Chrome 또는 Egde 브라우저로 사용하여 접속</a:t>
            </a:r>
            <a:endParaRPr b="1" sz="10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2. 네트워크 통신 상태가 불안정할 경우</a:t>
            </a:r>
            <a:endParaRPr b="1" sz="1000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-"/>
            </a:pPr>
            <a:r>
              <a:rPr b="1" lang="ko-KR" sz="1000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command창의 ping test로 네트워크 통신이 끊키지 않는지 확인.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아래 3개 폴더를 삭제 후 다시 시도해 주세요.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88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c:\Users\Public\Documents\Rsupport\rv5x_console 폴더</a:t>
            </a:r>
            <a:b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c:\Users\Public\Documents\Rsupport\RVSimpleLauncher 폴더</a:t>
            </a:r>
            <a:b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c:\Users\Public\Documents\Rsupport\rsupcomn 폴더</a:t>
            </a:r>
            <a:endParaRPr/>
          </a:p>
        </p:txBody>
      </p:sp>
      <p:sp>
        <p:nvSpPr>
          <p:cNvPr id="269" name="Google Shape;269;p16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0" name="Google Shape;270;p16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7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6" name="Google Shape;276;p17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사내 업무PC에 Agent 설치가 안되는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4.3</a:t>
            </a:r>
            <a:endParaRPr/>
          </a:p>
        </p:txBody>
      </p:sp>
      <p:sp>
        <p:nvSpPr>
          <p:cNvPr id="278" name="Google Shape;278;p17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279" name="Google Shape;279;p17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Noto Sans Symbols"/>
              <a:buChar char="⮚"/>
            </a:pPr>
            <a:r>
              <a:rPr b="1" lang="ko-KR" sz="105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윈도우 검색창에서 [평판 기반 보호] 실행하여 앱 및 파일 검사 설정을 [끔] 으로 변경</a:t>
            </a:r>
            <a:endParaRPr b="1" sz="105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제어판 → 프로그램 → 프로그램 및 기능 → 프로그램 추가/제거에서 [RemoteView Simple Laucncher] 프로그램이 설치되어 있는지 확인 후 제거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Char char="-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이후 본 가이드 문서 7p~8p 참고하여 재 설치 진행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________.png" id="280" name="Google Shape;28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99" y="3648259"/>
            <a:ext cx="3481211" cy="188434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1" name="Google Shape;28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4214" y="3645024"/>
            <a:ext cx="3872628" cy="188434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2" name="Google Shape;282;p17"/>
          <p:cNvSpPr txBox="1"/>
          <p:nvPr/>
        </p:nvSpPr>
        <p:spPr>
          <a:xfrm>
            <a:off x="1820195" y="5694466"/>
            <a:ext cx="1784020" cy="5461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rgbClr val="0000FF"/>
                </a:solidFill>
                <a:latin typeface="Malgun Gothic"/>
                <a:ea typeface="Malgun Gothic"/>
                <a:cs typeface="Malgun Gothic"/>
                <a:sym typeface="Malgun Gothic"/>
              </a:rPr>
              <a:t>Windows 10</a:t>
            </a:r>
            <a:endParaRPr b="1" sz="1400">
              <a:solidFill>
                <a:srgbClr val="0000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3" name="Google Shape;283;p17"/>
          <p:cNvSpPr txBox="1"/>
          <p:nvPr/>
        </p:nvSpPr>
        <p:spPr>
          <a:xfrm>
            <a:off x="6100323" y="5694466"/>
            <a:ext cx="1720408" cy="5461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rgbClr val="0000FF"/>
                </a:solidFill>
                <a:latin typeface="Malgun Gothic"/>
                <a:ea typeface="Malgun Gothic"/>
                <a:cs typeface="Malgun Gothic"/>
                <a:sym typeface="Malgun Gothic"/>
              </a:rPr>
              <a:t>Windows 11</a:t>
            </a:r>
            <a:endParaRPr b="1" sz="1400">
              <a:solidFill>
                <a:srgbClr val="0000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5" name="Google Shape;285;p17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1" name="Google Shape;291;p18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사내 업무PC에 Agent 설치가 안되는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2" name="Google Shape;292;p18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4.4</a:t>
            </a:r>
            <a:endParaRPr/>
          </a:p>
        </p:txBody>
      </p:sp>
      <p:sp>
        <p:nvSpPr>
          <p:cNvPr id="293" name="Google Shape;293;p18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294" name="Google Shape;294;p18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윈도우 검색창에서 [평판 기반 보호] 실행하여 앱 및 파일 검사 설정을 [끔] 으로 변경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Simple Launcher 프로그램 설치 완료 후 앱 및 파일 검사 항목을 다시 [켬] 상태로 원복</a:t>
            </a:r>
            <a:endParaRPr/>
          </a:p>
        </p:txBody>
      </p:sp>
      <p:pic>
        <p:nvPicPr>
          <p:cNvPr id="295" name="Google Shape;2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0886" y="3334771"/>
            <a:ext cx="3514966" cy="2973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9299" y="3306965"/>
            <a:ext cx="3808780" cy="3029519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8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8" name="Google Shape;298;p18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9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04" name="Google Shape;304;p19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외부 개인PC에서 사내 업무PC로 원격 접속 시 48035 에러 팝업이 발생되는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05" name="Google Shape;305;p19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4.5</a:t>
            </a:r>
            <a:endParaRPr/>
          </a:p>
        </p:txBody>
      </p:sp>
      <p:sp>
        <p:nvSpPr>
          <p:cNvPr id="306" name="Google Shape;306;p19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307" name="Google Shape;307;p19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휴대폰 무선 테더링 연결된 WI-FI 어댑터의 속성에서 [인터넷 프로토콜 버전 6(TCP/IPv6)] 체크 해제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제어판의 인터넷 옵션에서 [게시자의 인증서 해지 확인], [서버의 인증서 해지 확인] 체크 해제</a:t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※ 무선 테더링을 연결한 상태(무선어댑터 / IPv6 활성화)에서 VPN연결 시, IPv6 주소로 통신되어 해당 에러가 발생 될 수 있다.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08" name="Google Shape;308;p19"/>
          <p:cNvGrpSpPr/>
          <p:nvPr/>
        </p:nvGrpSpPr>
        <p:grpSpPr>
          <a:xfrm>
            <a:off x="1232395" y="3356992"/>
            <a:ext cx="7693808" cy="2728719"/>
            <a:chOff x="715576" y="1316432"/>
            <a:chExt cx="7693808" cy="2728719"/>
          </a:xfrm>
        </p:grpSpPr>
        <p:pic>
          <p:nvPicPr>
            <p:cNvPr id="309" name="Google Shape;309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15576" y="1316432"/>
              <a:ext cx="3120507" cy="267745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310" name="Google Shape;310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648744" y="1748332"/>
              <a:ext cx="1595710" cy="2120527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311" name="Google Shape;311;p19"/>
            <p:cNvSpPr/>
            <p:nvPr/>
          </p:nvSpPr>
          <p:spPr>
            <a:xfrm>
              <a:off x="798367" y="3446358"/>
              <a:ext cx="770257" cy="160687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312" name="Google Shape;312;p19"/>
            <p:cNvSpPr/>
            <p:nvPr/>
          </p:nvSpPr>
          <p:spPr>
            <a:xfrm>
              <a:off x="2720752" y="2803267"/>
              <a:ext cx="1523702" cy="121677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cxnSp>
          <p:nvCxnSpPr>
            <p:cNvPr id="313" name="Google Shape;313;p19"/>
            <p:cNvCxnSpPr/>
            <p:nvPr/>
          </p:nvCxnSpPr>
          <p:spPr>
            <a:xfrm flipH="1" rot="10800000">
              <a:off x="1712640" y="3068960"/>
              <a:ext cx="792088" cy="432048"/>
            </a:xfrm>
            <a:prstGeom prst="straightConnector1">
              <a:avLst/>
            </a:prstGeom>
            <a:noFill/>
            <a:ln cap="flat" cmpd="sng" w="57150">
              <a:solidFill>
                <a:srgbClr val="FF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pic>
          <p:nvPicPr>
            <p:cNvPr id="314" name="Google Shape;314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698834" y="1316432"/>
              <a:ext cx="3710550" cy="2677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226114" y="1748332"/>
              <a:ext cx="2183270" cy="2296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" name="Google Shape;316;p19"/>
            <p:cNvSpPr/>
            <p:nvPr/>
          </p:nvSpPr>
          <p:spPr>
            <a:xfrm>
              <a:off x="4753689" y="3254427"/>
              <a:ext cx="770257" cy="160687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317" name="Google Shape;317;p19"/>
            <p:cNvSpPr/>
            <p:nvPr/>
          </p:nvSpPr>
          <p:spPr>
            <a:xfrm>
              <a:off x="6438559" y="2415775"/>
              <a:ext cx="935618" cy="135053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318" name="Google Shape;318;p19"/>
            <p:cNvSpPr/>
            <p:nvPr/>
          </p:nvSpPr>
          <p:spPr>
            <a:xfrm>
              <a:off x="6438559" y="2885154"/>
              <a:ext cx="935618" cy="135053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cxnSp>
          <p:nvCxnSpPr>
            <p:cNvPr id="319" name="Google Shape;319;p19"/>
            <p:cNvCxnSpPr>
              <a:endCxn id="315" idx="1"/>
            </p:cNvCxnSpPr>
            <p:nvPr/>
          </p:nvCxnSpPr>
          <p:spPr>
            <a:xfrm flipH="1" rot="10800000">
              <a:off x="5646514" y="2896742"/>
              <a:ext cx="579600" cy="422100"/>
            </a:xfrm>
            <a:prstGeom prst="straightConnector1">
              <a:avLst/>
            </a:prstGeom>
            <a:noFill/>
            <a:ln cap="flat" cmpd="sng" w="57150">
              <a:solidFill>
                <a:srgbClr val="FF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sp>
        <p:nvSpPr>
          <p:cNvPr id="320" name="Google Shape;320;p19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21" name="Google Shape;321;p19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27" name="Google Shape;327;p20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외부 개인PC에서 사내 업무PC로 원격 접속 시 48035 에러 팝업이 발생되는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28" name="Google Shape;328;p20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4.6</a:t>
            </a:r>
            <a:endParaRPr/>
          </a:p>
        </p:txBody>
      </p:sp>
      <p:sp>
        <p:nvSpPr>
          <p:cNvPr id="329" name="Google Shape;329;p20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330" name="Google Shape;330;p20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웹 브라우저 그룹웨어 ID/PW 로그인 후 삭제하고자 하는 Agent 마우스 우클릭 &gt; 삭제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제어판 &gt; 프로그램 추가/제거 &gt; RemoteView Agent 클릭 &gt; ‘제거’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※ 두가지 방법 중 선택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31" name="Google Shape;331;p20"/>
          <p:cNvGrpSpPr/>
          <p:nvPr/>
        </p:nvGrpSpPr>
        <p:grpSpPr>
          <a:xfrm>
            <a:off x="644232" y="3290603"/>
            <a:ext cx="8496944" cy="3062244"/>
            <a:chOff x="488504" y="1336608"/>
            <a:chExt cx="8496944" cy="3062244"/>
          </a:xfrm>
        </p:grpSpPr>
        <p:pic>
          <p:nvPicPr>
            <p:cNvPr descr="텍스트, 스크린샷, 소프트웨어, 컴퓨터 아이콘이(가) 표시된 사진&#10;&#10;자동 생성된 설명" id="332" name="Google Shape;33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8504" y="1336608"/>
              <a:ext cx="4311899" cy="3025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48809" y="1503421"/>
              <a:ext cx="3736639" cy="28954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334" name="Google Shape;334;p20"/>
            <p:cNvSpPr/>
            <p:nvPr/>
          </p:nvSpPr>
          <p:spPr>
            <a:xfrm>
              <a:off x="2504728" y="3717032"/>
              <a:ext cx="936104" cy="216024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335" name="Google Shape;335;p20"/>
            <p:cNvSpPr/>
            <p:nvPr/>
          </p:nvSpPr>
          <p:spPr>
            <a:xfrm>
              <a:off x="8440698" y="4109589"/>
              <a:ext cx="468052" cy="199648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sp>
        <p:nvSpPr>
          <p:cNvPr id="336" name="Google Shape;336;p20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37" name="Google Shape;337;p20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1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43" name="Google Shape;343;p21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외부 개인PC에서 사내 업무PC로 원격 접속 시 48035 에러 팝업이 발생되는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44" name="Google Shape;344;p21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4.7</a:t>
            </a:r>
            <a:endParaRPr/>
          </a:p>
        </p:txBody>
      </p:sp>
      <p:sp>
        <p:nvSpPr>
          <p:cNvPr id="345" name="Google Shape;345;p21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346" name="Google Shape;346;p21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웹 브라우저 그룹웨어 ID/PW 로그인 후 삭제하고자 하는 Agent 마우스 우클릭 &gt; 삭제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제어판 &gt; 프로그램 추가/제거 &gt; RemoteView Agent 클릭 &gt; ‘제거’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※ 두가지 방법 중 선택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47" name="Google Shape;347;p21"/>
          <p:cNvGrpSpPr/>
          <p:nvPr/>
        </p:nvGrpSpPr>
        <p:grpSpPr>
          <a:xfrm>
            <a:off x="551512" y="3303493"/>
            <a:ext cx="8682383" cy="3036464"/>
            <a:chOff x="553541" y="1365090"/>
            <a:chExt cx="8682383" cy="3036464"/>
          </a:xfrm>
        </p:grpSpPr>
        <p:pic>
          <p:nvPicPr>
            <p:cNvPr descr="텍스트, 스크린샷, 소프트웨어, 컴퓨터 아이콘이(가) 표시된 사진&#10;&#10;자동 생성된 설명" id="348" name="Google Shape;348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3541" y="1376138"/>
              <a:ext cx="4311899" cy="3025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69024" y="1365090"/>
              <a:ext cx="4066900" cy="30254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0" name="Google Shape;350;p21"/>
            <p:cNvSpPr/>
            <p:nvPr/>
          </p:nvSpPr>
          <p:spPr>
            <a:xfrm>
              <a:off x="2576736" y="3751010"/>
              <a:ext cx="936104" cy="216024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6465168" y="2471029"/>
              <a:ext cx="2664296" cy="309900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sp>
        <p:nvSpPr>
          <p:cNvPr id="352" name="Google Shape;352;p21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53" name="Google Shape;353;p21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2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59" name="Google Shape;359;p22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듀얼 모니터 전체 화면이 맞지 않아 스크롤바가 생성되어 제어가 불편한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60" name="Google Shape;360;p22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4.8</a:t>
            </a:r>
            <a:endParaRPr/>
          </a:p>
        </p:txBody>
      </p:sp>
      <p:sp>
        <p:nvSpPr>
          <p:cNvPr id="361" name="Google Shape;361;p22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362" name="Google Shape;362;p22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왼쪽 상단 [화면] 설정에서 [화면 맞춤] √ 체크되어 있는지 확인 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[화면 맞춤] √ 체크가 되어 있지 않은 경우 체크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363" name="Google Shape;363;p22"/>
          <p:cNvGrpSpPr/>
          <p:nvPr/>
        </p:nvGrpSpPr>
        <p:grpSpPr>
          <a:xfrm>
            <a:off x="2732464" y="3237549"/>
            <a:ext cx="4320480" cy="3168352"/>
            <a:chOff x="632520" y="1366757"/>
            <a:chExt cx="5308524" cy="3743821"/>
          </a:xfrm>
        </p:grpSpPr>
        <p:grpSp>
          <p:nvGrpSpPr>
            <p:cNvPr id="364" name="Google Shape;364;p22"/>
            <p:cNvGrpSpPr/>
            <p:nvPr/>
          </p:nvGrpSpPr>
          <p:grpSpPr>
            <a:xfrm>
              <a:off x="632520" y="1366757"/>
              <a:ext cx="5308524" cy="3743821"/>
              <a:chOff x="580580" y="1341363"/>
              <a:chExt cx="4804468" cy="2951733"/>
            </a:xfrm>
          </p:grpSpPr>
          <p:pic>
            <p:nvPicPr>
              <p:cNvPr id="365" name="Google Shape;365;p2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80580" y="1354543"/>
                <a:ext cx="4804468" cy="2938553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pic>
          <p:pic>
            <p:nvPicPr>
              <p:cNvPr id="366" name="Google Shape;366;p2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720579" y="1520627"/>
                <a:ext cx="3143689" cy="192431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7" name="Google Shape;367;p22"/>
              <p:cNvSpPr/>
              <p:nvPr/>
            </p:nvSpPr>
            <p:spPr>
              <a:xfrm>
                <a:off x="587848" y="1341363"/>
                <a:ext cx="826987" cy="121068"/>
              </a:xfrm>
              <a:prstGeom prst="rect">
                <a:avLst/>
              </a:prstGeom>
              <a:noFill/>
              <a:ln cap="flat" cmpd="sng" w="254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Gulim"/>
                  <a:ea typeface="Gulim"/>
                  <a:cs typeface="Gulim"/>
                  <a:sym typeface="Gulim"/>
                </a:endParaRPr>
              </a:p>
            </p:txBody>
          </p:sp>
          <p:cxnSp>
            <p:nvCxnSpPr>
              <p:cNvPr id="368" name="Google Shape;368;p22"/>
              <p:cNvCxnSpPr/>
              <p:nvPr/>
            </p:nvCxnSpPr>
            <p:spPr>
              <a:xfrm>
                <a:off x="1072507" y="1520627"/>
                <a:ext cx="504056" cy="487742"/>
              </a:xfrm>
              <a:prstGeom prst="straightConnector1">
                <a:avLst/>
              </a:prstGeom>
              <a:noFill/>
              <a:ln cap="flat" cmpd="sng" w="57150">
                <a:solidFill>
                  <a:srgbClr val="FF0000"/>
                </a:solidFill>
                <a:prstDash val="solid"/>
                <a:round/>
                <a:headEnd len="sm" w="sm" type="none"/>
                <a:tailEnd len="med" w="med" type="triangle"/>
              </a:ln>
            </p:spPr>
          </p:cxnSp>
          <p:sp>
            <p:nvSpPr>
              <p:cNvPr id="369" name="Google Shape;369;p22"/>
              <p:cNvSpPr/>
              <p:nvPr/>
            </p:nvSpPr>
            <p:spPr>
              <a:xfrm>
                <a:off x="1720579" y="1505679"/>
                <a:ext cx="3143689" cy="1939267"/>
              </a:xfrm>
              <a:prstGeom prst="rect">
                <a:avLst/>
              </a:prstGeom>
              <a:noFill/>
              <a:ln cap="flat" cmpd="sng" w="254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Gulim"/>
                  <a:ea typeface="Gulim"/>
                  <a:cs typeface="Gulim"/>
                  <a:sym typeface="Gulim"/>
                </a:endParaRPr>
              </a:p>
            </p:txBody>
          </p:sp>
        </p:grpSp>
        <p:sp>
          <p:nvSpPr>
            <p:cNvPr id="370" name="Google Shape;370;p22"/>
            <p:cNvSpPr/>
            <p:nvPr/>
          </p:nvSpPr>
          <p:spPr>
            <a:xfrm>
              <a:off x="2916708" y="2662306"/>
              <a:ext cx="1728192" cy="216024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sp>
        <p:nvSpPr>
          <p:cNvPr id="371" name="Google Shape;371;p22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72" name="Google Shape;372;p22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7967" y="3740568"/>
            <a:ext cx="2509187" cy="1646031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3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79" name="Google Shape;379;p23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듀얼 모니터 전체 화면이 맞지 않아 스크롤바가 생성되어 제어가 불편한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80" name="Google Shape;380;p23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4.9</a:t>
            </a:r>
            <a:endParaRPr/>
          </a:p>
        </p:txBody>
      </p:sp>
      <p:sp>
        <p:nvSpPr>
          <p:cNvPr id="381" name="Google Shape;381;p23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382" name="Google Shape;382;p23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왼쪽 상단 [화면] &gt; [원격 모니터] 설정에서 [전체 화면 보기 체크 해제]</a:t>
            </a:r>
            <a:endParaRPr/>
          </a:p>
        </p:txBody>
      </p:sp>
      <p:grpSp>
        <p:nvGrpSpPr>
          <p:cNvPr id="383" name="Google Shape;383;p23"/>
          <p:cNvGrpSpPr/>
          <p:nvPr/>
        </p:nvGrpSpPr>
        <p:grpSpPr>
          <a:xfrm>
            <a:off x="919758" y="3237549"/>
            <a:ext cx="7210081" cy="3168352"/>
            <a:chOff x="580580" y="1341363"/>
            <a:chExt cx="8540515" cy="3743821"/>
          </a:xfrm>
        </p:grpSpPr>
        <p:grpSp>
          <p:nvGrpSpPr>
            <p:cNvPr id="384" name="Google Shape;384;p23"/>
            <p:cNvGrpSpPr/>
            <p:nvPr/>
          </p:nvGrpSpPr>
          <p:grpSpPr>
            <a:xfrm>
              <a:off x="580580" y="1341363"/>
              <a:ext cx="5553297" cy="3743821"/>
              <a:chOff x="580580" y="1341363"/>
              <a:chExt cx="5025999" cy="2951733"/>
            </a:xfrm>
          </p:grpSpPr>
          <p:pic>
            <p:nvPicPr>
              <p:cNvPr id="385" name="Google Shape;385;p2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580580" y="1354543"/>
                <a:ext cx="4804468" cy="2938553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pic>
          <p:pic>
            <p:nvPicPr>
              <p:cNvPr id="386" name="Google Shape;386;p2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720579" y="1520627"/>
                <a:ext cx="3143689" cy="192431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7" name="Google Shape;387;p23"/>
              <p:cNvSpPr/>
              <p:nvPr/>
            </p:nvSpPr>
            <p:spPr>
              <a:xfrm>
                <a:off x="587848" y="1341363"/>
                <a:ext cx="826987" cy="121068"/>
              </a:xfrm>
              <a:prstGeom prst="rect">
                <a:avLst/>
              </a:prstGeom>
              <a:noFill/>
              <a:ln cap="flat" cmpd="sng" w="254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Gulim"/>
                  <a:ea typeface="Gulim"/>
                  <a:cs typeface="Gulim"/>
                  <a:sym typeface="Gulim"/>
                </a:endParaRPr>
              </a:p>
            </p:txBody>
          </p:sp>
          <p:cxnSp>
            <p:nvCxnSpPr>
              <p:cNvPr id="388" name="Google Shape;388;p23"/>
              <p:cNvCxnSpPr/>
              <p:nvPr/>
            </p:nvCxnSpPr>
            <p:spPr>
              <a:xfrm>
                <a:off x="1072507" y="1520627"/>
                <a:ext cx="504056" cy="487742"/>
              </a:xfrm>
              <a:prstGeom prst="straightConnector1">
                <a:avLst/>
              </a:prstGeom>
              <a:noFill/>
              <a:ln cap="flat" cmpd="sng" w="57150">
                <a:solidFill>
                  <a:srgbClr val="FF0000"/>
                </a:solidFill>
                <a:prstDash val="solid"/>
                <a:round/>
                <a:headEnd len="sm" w="sm" type="none"/>
                <a:tailEnd len="med" w="med" type="triangle"/>
              </a:ln>
            </p:spPr>
          </p:cxnSp>
          <p:sp>
            <p:nvSpPr>
              <p:cNvPr id="389" name="Google Shape;389;p23"/>
              <p:cNvSpPr/>
              <p:nvPr/>
            </p:nvSpPr>
            <p:spPr>
              <a:xfrm>
                <a:off x="1720579" y="1505679"/>
                <a:ext cx="3143689" cy="1939267"/>
              </a:xfrm>
              <a:prstGeom prst="rect">
                <a:avLst/>
              </a:prstGeom>
              <a:noFill/>
              <a:ln cap="flat" cmpd="sng" w="254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Gulim"/>
                  <a:ea typeface="Gulim"/>
                  <a:cs typeface="Gulim"/>
                  <a:sym typeface="Gulim"/>
                </a:endParaRPr>
              </a:p>
            </p:txBody>
          </p:sp>
          <p:cxnSp>
            <p:nvCxnSpPr>
              <p:cNvPr id="390" name="Google Shape;390;p23"/>
              <p:cNvCxnSpPr/>
              <p:nvPr/>
            </p:nvCxnSpPr>
            <p:spPr>
              <a:xfrm>
                <a:off x="4390368" y="1873337"/>
                <a:ext cx="1216211" cy="546246"/>
              </a:xfrm>
              <a:prstGeom prst="straightConnector1">
                <a:avLst/>
              </a:prstGeom>
              <a:noFill/>
              <a:ln cap="flat" cmpd="sng" w="57150">
                <a:solidFill>
                  <a:srgbClr val="FF0000"/>
                </a:solidFill>
                <a:prstDash val="solid"/>
                <a:round/>
                <a:headEnd len="sm" w="sm" type="none"/>
                <a:tailEnd len="med" w="med" type="triangle"/>
              </a:ln>
            </p:spPr>
          </p:cxnSp>
        </p:grpSp>
        <p:sp>
          <p:nvSpPr>
            <p:cNvPr id="391" name="Google Shape;391;p23"/>
            <p:cNvSpPr/>
            <p:nvPr/>
          </p:nvSpPr>
          <p:spPr>
            <a:xfrm>
              <a:off x="2864768" y="1844824"/>
              <a:ext cx="1728192" cy="342534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392" name="Google Shape;392;p23"/>
            <p:cNvSpPr/>
            <p:nvPr/>
          </p:nvSpPr>
          <p:spPr>
            <a:xfrm>
              <a:off x="6135033" y="1935746"/>
              <a:ext cx="2986062" cy="1945000"/>
            </a:xfrm>
            <a:prstGeom prst="rect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sp>
        <p:nvSpPr>
          <p:cNvPr id="393" name="Google Shape;393;p23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94" name="Google Shape;394;p23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4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00" name="Google Shape;400;p24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듀얼 모니터 전체 화면이 맞지 않아 스크롤바가 생성되어 제어가 불편한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01" name="Google Shape;401;p24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4.10</a:t>
            </a:r>
            <a:endParaRPr/>
          </a:p>
        </p:txBody>
      </p:sp>
      <p:sp>
        <p:nvSpPr>
          <p:cNvPr id="402" name="Google Shape;402;p24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403" name="Google Shape;403;p24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원격 모니터(1) 설정을 완료한 후 다음의 단축키로 제어 가능.  Ctrl + Win(windows 마크) + 방향키 좌(←), 우(→)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404" name="Google Shape;40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0867" y="3255513"/>
            <a:ext cx="7043673" cy="3132423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4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06" name="Google Shape;406;p24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5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2" name="Google Shape;412;p25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듀얼 모니터 사용시 각각의 모니터를 독립적으로 사용하고 싶을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3" name="Google Shape;413;p25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4.11</a:t>
            </a:r>
            <a:endParaRPr/>
          </a:p>
        </p:txBody>
      </p:sp>
      <p:sp>
        <p:nvSpPr>
          <p:cNvPr id="414" name="Google Shape;414;p25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415" name="Google Shape;415;p25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왼쪽 상단 메뉴 [화면]&gt; [멀티뷰어 실행] 클릭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416" name="Google Shape;41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1592" y="3693813"/>
            <a:ext cx="3972253" cy="2388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59978" y="3198340"/>
            <a:ext cx="2727243" cy="1620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59978" y="4899384"/>
            <a:ext cx="2727243" cy="1578507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5"/>
          <p:cNvSpPr/>
          <p:nvPr/>
        </p:nvSpPr>
        <p:spPr>
          <a:xfrm>
            <a:off x="912067" y="3670198"/>
            <a:ext cx="1848416" cy="174694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420" name="Google Shape;42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99697" y="4095569"/>
            <a:ext cx="2511722" cy="15638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1" name="Google Shape;421;p25"/>
          <p:cNvCxnSpPr/>
          <p:nvPr/>
        </p:nvCxnSpPr>
        <p:spPr>
          <a:xfrm>
            <a:off x="1730663" y="3924825"/>
            <a:ext cx="1512168" cy="633343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22" name="Google Shape;422;p25"/>
          <p:cNvSpPr/>
          <p:nvPr/>
        </p:nvSpPr>
        <p:spPr>
          <a:xfrm>
            <a:off x="3166453" y="4095569"/>
            <a:ext cx="922571" cy="17817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423" name="Google Shape;423;p25"/>
          <p:cNvSpPr/>
          <p:nvPr/>
        </p:nvSpPr>
        <p:spPr>
          <a:xfrm>
            <a:off x="3498365" y="4489566"/>
            <a:ext cx="922571" cy="17817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424" name="Google Shape;424;p25"/>
          <p:cNvSpPr/>
          <p:nvPr/>
        </p:nvSpPr>
        <p:spPr>
          <a:xfrm>
            <a:off x="7924650" y="3198340"/>
            <a:ext cx="135632" cy="121862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425" name="Google Shape;425;p25"/>
          <p:cNvSpPr/>
          <p:nvPr/>
        </p:nvSpPr>
        <p:spPr>
          <a:xfrm>
            <a:off x="7924650" y="4877489"/>
            <a:ext cx="135632" cy="121862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426" name="Google Shape;426;p25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27" name="Google Shape;427;p25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428" name="Google Shape;428;p25"/>
          <p:cNvCxnSpPr/>
          <p:nvPr/>
        </p:nvCxnSpPr>
        <p:spPr>
          <a:xfrm>
            <a:off x="5044414" y="4819149"/>
            <a:ext cx="483856" cy="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871" y="3427877"/>
            <a:ext cx="3925194" cy="270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1879" y="3401950"/>
            <a:ext cx="3933452" cy="270487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6"/>
          <p:cNvSpPr/>
          <p:nvPr/>
        </p:nvSpPr>
        <p:spPr>
          <a:xfrm>
            <a:off x="512065" y="3118105"/>
            <a:ext cx="8772081" cy="3407240"/>
          </a:xfrm>
          <a:prstGeom prst="rect">
            <a:avLst/>
          </a:prstGeom>
          <a:noFill/>
          <a:ln cap="flat" cmpd="sng" w="285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Gulim"/>
              <a:buNone/>
            </a:pPr>
            <a:r>
              <a:t/>
            </a:r>
            <a:endParaRPr b="0" i="0" sz="1333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36" name="Google Shape;436;p26"/>
          <p:cNvSpPr txBox="1"/>
          <p:nvPr/>
        </p:nvSpPr>
        <p:spPr>
          <a:xfrm>
            <a:off x="452500" y="575314"/>
            <a:ext cx="9253599" cy="410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Noto Sans Symbols"/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별첨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37" name="Google Shape;437;p26"/>
          <p:cNvSpPr/>
          <p:nvPr/>
        </p:nvSpPr>
        <p:spPr>
          <a:xfrm>
            <a:off x="501262" y="1124784"/>
            <a:ext cx="8782884" cy="3600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375" lIns="78750" spcFirstLastPara="1" rIns="78750" wrap="square" tIns="39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사내  듀얼 모니터 사용시 하나의 뷰어로 각각의 모니터를 사용하고 싶은 경우</a:t>
            </a:r>
            <a:endParaRPr b="1"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38" name="Google Shape;438;p26"/>
          <p:cNvSpPr/>
          <p:nvPr/>
        </p:nvSpPr>
        <p:spPr>
          <a:xfrm>
            <a:off x="501263" y="1124783"/>
            <a:ext cx="570405" cy="360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4.12</a:t>
            </a:r>
            <a:endParaRPr/>
          </a:p>
        </p:txBody>
      </p:sp>
      <p:sp>
        <p:nvSpPr>
          <p:cNvPr id="439" name="Google Shape;439;p26"/>
          <p:cNvSpPr/>
          <p:nvPr/>
        </p:nvSpPr>
        <p:spPr>
          <a:xfrm>
            <a:off x="499803" y="1563728"/>
            <a:ext cx="551757" cy="1289208"/>
          </a:xfrm>
          <a:prstGeom prst="rect">
            <a:avLst/>
          </a:prstGeom>
          <a:solidFill>
            <a:srgbClr val="A5A5A5"/>
          </a:solidFill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-87313" lvl="0" marL="87313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/>
          </a:p>
        </p:txBody>
      </p:sp>
      <p:sp>
        <p:nvSpPr>
          <p:cNvPr id="440" name="Google Shape;440;p26"/>
          <p:cNvSpPr/>
          <p:nvPr/>
        </p:nvSpPr>
        <p:spPr>
          <a:xfrm>
            <a:off x="1063774" y="1563728"/>
            <a:ext cx="8212479" cy="1289207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⮚"/>
            </a:pPr>
            <a:r>
              <a:rPr b="1" lang="ko-KR" sz="1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우측 상단에 있는      아이콘 클릭하여 원 클릭 변경</a:t>
            </a:r>
            <a:endParaRPr b="1"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41" name="Google Shape;441;p26"/>
          <p:cNvSpPr/>
          <p:nvPr/>
        </p:nvSpPr>
        <p:spPr>
          <a:xfrm>
            <a:off x="3944094" y="3427877"/>
            <a:ext cx="135632" cy="121862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442" name="Google Shape;442;p26"/>
          <p:cNvSpPr/>
          <p:nvPr/>
        </p:nvSpPr>
        <p:spPr>
          <a:xfrm>
            <a:off x="8192566" y="3401950"/>
            <a:ext cx="135632" cy="121862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443" name="Google Shape;443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05911" y="2102593"/>
            <a:ext cx="225574" cy="211476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26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IV. </a:t>
            </a:r>
            <a:r>
              <a:rPr b="1" lang="ko-KR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별첨</a:t>
            </a:r>
            <a:endParaRPr b="1"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7"/>
          <p:cNvSpPr/>
          <p:nvPr/>
        </p:nvSpPr>
        <p:spPr>
          <a:xfrm>
            <a:off x="331788" y="80963"/>
            <a:ext cx="6334026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51" name="Google Shape;451;p27"/>
          <p:cNvSpPr/>
          <p:nvPr/>
        </p:nvSpPr>
        <p:spPr>
          <a:xfrm>
            <a:off x="1424608" y="1772816"/>
            <a:ext cx="7200800" cy="331236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77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감사합니다.</a:t>
            </a:r>
            <a:endParaRPr/>
          </a:p>
        </p:txBody>
      </p:sp>
      <p:sp>
        <p:nvSpPr>
          <p:cNvPr id="452" name="Google Shape;452;p27"/>
          <p:cNvSpPr/>
          <p:nvPr/>
        </p:nvSpPr>
        <p:spPr>
          <a:xfrm>
            <a:off x="331788" y="80963"/>
            <a:ext cx="4949825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8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RemoteView 운영 매뉴얼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2010-10-05T00:44:07Z</dcterms:created>
  <dc:creator>이주병(JB Lee, CAPS PR)</dc:creator>
</cp:coreProperties>
</file>