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DATABASE ERD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MMCL 엔터티 관계도 (ERD) — 방식 B · 7 테이블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11480" y="1417320"/>
            <a:ext cx="2331720" cy="1133856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9050">
            <a:solidFill>
              <a:srgbClr val="7E5AA8"/>
            </a:solidFill>
            <a:prstDash val="solid"/>
          </a:ln>
          <a:effectLst>
            <a:outerShdw sx="100000" sy="100000" kx="0" ky="0" algn="bl" rotWithShape="0" blurRad="88900" dist="38100" dir="5400000">
              <a:srgbClr val="1B2733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11480" y="1417320"/>
            <a:ext cx="2331720" cy="512064"/>
          </a:xfrm>
          <a:prstGeom prst="roundRect">
            <a:avLst>
              <a:gd name="adj" fmla="val 10714"/>
            </a:avLst>
          </a:prstGeom>
          <a:solidFill>
            <a:srgbClr val="7E5AA8"/>
          </a:solidFill>
          <a:ln/>
        </p:spPr>
      </p:sp>
      <p:sp>
        <p:nvSpPr>
          <p:cNvPr id="6" name="Shape 4"/>
          <p:cNvSpPr/>
          <p:nvPr/>
        </p:nvSpPr>
        <p:spPr>
          <a:xfrm>
            <a:off x="411480" y="1801368"/>
            <a:ext cx="2331720" cy="128016"/>
          </a:xfrm>
          <a:prstGeom prst="rect">
            <a:avLst/>
          </a:prstGeom>
          <a:solidFill>
            <a:srgbClr val="7E5AA8"/>
          </a:solidFill>
          <a:ln/>
        </p:spPr>
      </p:sp>
      <p:sp>
        <p:nvSpPr>
          <p:cNvPr id="7" name="Text 5"/>
          <p:cNvSpPr/>
          <p:nvPr/>
        </p:nvSpPr>
        <p:spPr>
          <a:xfrm>
            <a:off x="521208" y="1463040"/>
            <a:ext cx="2112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pos_info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21208" y="1691640"/>
            <a:ext cx="211226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F0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위치 마스터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539496" y="1929384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pos_id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993392" y="1956816"/>
            <a:ext cx="621792" cy="256032"/>
          </a:xfrm>
          <a:prstGeom prst="roundRect">
            <a:avLst>
              <a:gd name="adj" fmla="val 7143"/>
            </a:avLst>
          </a:prstGeom>
          <a:solidFill>
            <a:srgbClr val="5B6B7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IDX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29768" y="2240280"/>
            <a:ext cx="229514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12" name="Text 10"/>
          <p:cNvSpPr/>
          <p:nvPr/>
        </p:nvSpPr>
        <p:spPr>
          <a:xfrm>
            <a:off x="539496" y="2240280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pos_name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566160" y="1371600"/>
            <a:ext cx="27432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9050">
            <a:solidFill>
              <a:srgbClr val="1C7293"/>
            </a:solidFill>
            <a:prstDash val="solid"/>
          </a:ln>
          <a:effectLst>
            <a:outerShdw sx="100000" sy="100000" kx="0" ky="0" algn="bl" rotWithShape="0" blurRad="88900" dist="38100" dir="5400000">
              <a:srgbClr val="1B2733">
                <a:alpha val="16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566160" y="1371600"/>
            <a:ext cx="2743200" cy="512064"/>
          </a:xfrm>
          <a:prstGeom prst="roundRect">
            <a:avLst>
              <a:gd name="adj" fmla="val 10714"/>
            </a:avLst>
          </a:prstGeom>
          <a:solidFill>
            <a:srgbClr val="1C7293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6160" y="1755648"/>
            <a:ext cx="2743200" cy="128016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3675888" y="1417320"/>
            <a:ext cx="25237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dev_info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3675888" y="1645920"/>
            <a:ext cx="252374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F0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설비/기계 마스터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3694176" y="1883664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dev_no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5559552" y="1911096"/>
            <a:ext cx="621792" cy="256032"/>
          </a:xfrm>
          <a:prstGeom prst="roundRect">
            <a:avLst>
              <a:gd name="adj" fmla="val 7143"/>
            </a:avLst>
          </a:prstGeom>
          <a:solidFill>
            <a:srgbClr val="C58A1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3584448" y="2194560"/>
            <a:ext cx="270662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21" name="Text 19"/>
          <p:cNvSpPr/>
          <p:nvPr/>
        </p:nvSpPr>
        <p:spPr>
          <a:xfrm>
            <a:off x="3694176" y="219456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dev_id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694176" y="2505456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dev_posID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559552" y="2532888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3584448" y="2816352"/>
            <a:ext cx="270662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25" name="Text 23"/>
          <p:cNvSpPr/>
          <p:nvPr/>
        </p:nvSpPr>
        <p:spPr>
          <a:xfrm>
            <a:off x="3694176" y="2816352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led_sensorNo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559552" y="2843784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694176" y="3127248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nilm_sensorNo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559552" y="3154680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3584448" y="3438144"/>
            <a:ext cx="270662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0" name="Text 28"/>
          <p:cNvSpPr/>
          <p:nvPr/>
        </p:nvSpPr>
        <p:spPr>
          <a:xfrm>
            <a:off x="3694176" y="3438144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nilm_chNo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11480" y="4617720"/>
            <a:ext cx="233172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9050">
            <a:solidFill>
              <a:srgbClr val="C0453F"/>
            </a:solidFill>
            <a:prstDash val="solid"/>
          </a:ln>
          <a:effectLst>
            <a:outerShdw sx="100000" sy="100000" kx="0" ky="0" algn="bl" rotWithShape="0" blurRad="88900" dist="38100" dir="5400000">
              <a:srgbClr val="1B2733">
                <a:alpha val="16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11480" y="4617720"/>
            <a:ext cx="2331720" cy="512064"/>
          </a:xfrm>
          <a:prstGeom prst="roundRect">
            <a:avLst>
              <a:gd name="adj" fmla="val 10714"/>
            </a:avLst>
          </a:prstGeom>
          <a:solidFill>
            <a:srgbClr val="C0453F"/>
          </a:solidFill>
          <a:ln/>
        </p:spPr>
      </p:sp>
      <p:sp>
        <p:nvSpPr>
          <p:cNvPr id="33" name="Shape 31"/>
          <p:cNvSpPr/>
          <p:nvPr/>
        </p:nvSpPr>
        <p:spPr>
          <a:xfrm>
            <a:off x="411480" y="5001768"/>
            <a:ext cx="2331720" cy="128016"/>
          </a:xfrm>
          <a:prstGeom prst="rect">
            <a:avLst/>
          </a:prstGeom>
          <a:solidFill>
            <a:srgbClr val="C0453F"/>
          </a:solidFill>
          <a:ln/>
        </p:spPr>
      </p:sp>
      <p:sp>
        <p:nvSpPr>
          <p:cNvPr id="34" name="Text 32"/>
          <p:cNvSpPr/>
          <p:nvPr/>
        </p:nvSpPr>
        <p:spPr>
          <a:xfrm>
            <a:off x="521208" y="4663440"/>
            <a:ext cx="21122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nilm_init_value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521208" y="4892040"/>
            <a:ext cx="211226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F0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초기/기준값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39496" y="5129784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dev_no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1993392" y="5157216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429768" y="5440680"/>
            <a:ext cx="229514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9" name="Text 37"/>
          <p:cNvSpPr/>
          <p:nvPr/>
        </p:nvSpPr>
        <p:spPr>
          <a:xfrm>
            <a:off x="539496" y="5440680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ch1~3_current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539496" y="5751576"/>
            <a:ext cx="14173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ch1~3_volt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6629400" y="1371600"/>
            <a:ext cx="292608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9050">
            <a:solidFill>
              <a:srgbClr val="0F2A43"/>
            </a:solidFill>
            <a:prstDash val="solid"/>
          </a:ln>
          <a:effectLst>
            <a:outerShdw sx="100000" sy="100000" kx="0" ky="0" algn="bl" rotWithShape="0" blurRad="88900" dist="38100" dir="5400000">
              <a:srgbClr val="1B2733">
                <a:alpha val="16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629400" y="1371600"/>
            <a:ext cx="2926080" cy="512064"/>
          </a:xfrm>
          <a:prstGeom prst="roundRect">
            <a:avLst>
              <a:gd name="adj" fmla="val 10714"/>
            </a:avLst>
          </a:prstGeom>
          <a:solidFill>
            <a:srgbClr val="0F2A43"/>
          </a:solidFill>
          <a:ln/>
        </p:spPr>
      </p:sp>
      <p:sp>
        <p:nvSpPr>
          <p:cNvPr id="43" name="Shape 41"/>
          <p:cNvSpPr/>
          <p:nvPr/>
        </p:nvSpPr>
        <p:spPr>
          <a:xfrm>
            <a:off x="6629400" y="1755648"/>
            <a:ext cx="2926080" cy="128016"/>
          </a:xfrm>
          <a:prstGeom prst="rect">
            <a:avLst/>
          </a:prstGeom>
          <a:solidFill>
            <a:srgbClr val="0F2A43"/>
          </a:solidFill>
          <a:ln/>
        </p:spPr>
      </p:sp>
      <p:sp>
        <p:nvSpPr>
          <p:cNvPr id="44" name="Text 42"/>
          <p:cNvSpPr/>
          <p:nvPr/>
        </p:nvSpPr>
        <p:spPr>
          <a:xfrm>
            <a:off x="6739128" y="1417320"/>
            <a:ext cx="2706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sensor_info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6739128" y="1645920"/>
            <a:ext cx="27066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F0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센서 마스터 + 실시간/목표 상태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6757416" y="1883664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sensor_no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8805672" y="1911096"/>
            <a:ext cx="621792" cy="256032"/>
          </a:xfrm>
          <a:prstGeom prst="roundRect">
            <a:avLst>
              <a:gd name="adj" fmla="val 7143"/>
            </a:avLst>
          </a:prstGeom>
          <a:solidFill>
            <a:srgbClr val="C58A1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6647688" y="2194560"/>
            <a:ext cx="288950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49" name="Text 47"/>
          <p:cNvSpPr/>
          <p:nvPr/>
        </p:nvSpPr>
        <p:spPr>
          <a:xfrm>
            <a:off x="6757416" y="2194560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sensor_typeid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8805672" y="2221992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6757416" y="2505456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value_ch1~3 (전류/전압/전력)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6647688" y="2816352"/>
            <a:ext cx="288950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53" name="Text 51"/>
          <p:cNvSpPr/>
          <p:nvPr/>
        </p:nvSpPr>
        <p:spPr>
          <a:xfrm>
            <a:off x="6757416" y="2816352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value_chN_statusID (현재)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8805672" y="2843784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6757416" y="3127248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target_chN_statusID (목표)</a:t>
            </a:r>
            <a:endParaRPr lang="en-US" sz="950" dirty="0"/>
          </a:p>
        </p:txBody>
      </p:sp>
      <p:sp>
        <p:nvSpPr>
          <p:cNvPr id="56" name="Text 54"/>
          <p:cNvSpPr/>
          <p:nvPr/>
        </p:nvSpPr>
        <p:spPr>
          <a:xfrm>
            <a:off x="8805672" y="3154680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6647688" y="3438144"/>
            <a:ext cx="288950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58" name="Text 56"/>
          <p:cNvSpPr/>
          <p:nvPr/>
        </p:nvSpPr>
        <p:spPr>
          <a:xfrm>
            <a:off x="6757416" y="3438144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last_updated_by</a:t>
            </a:r>
            <a:endParaRPr lang="en-US" sz="950" dirty="0"/>
          </a:p>
        </p:txBody>
      </p:sp>
      <p:sp>
        <p:nvSpPr>
          <p:cNvPr id="59" name="Shape 57"/>
          <p:cNvSpPr/>
          <p:nvPr/>
        </p:nvSpPr>
        <p:spPr>
          <a:xfrm>
            <a:off x="9921240" y="1371600"/>
            <a:ext cx="1874520" cy="1133856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9050">
            <a:solidFill>
              <a:srgbClr val="7E5AA8"/>
            </a:solidFill>
            <a:prstDash val="solid"/>
          </a:ln>
          <a:effectLst>
            <a:outerShdw sx="100000" sy="100000" kx="0" ky="0" algn="bl" rotWithShape="0" blurRad="88900" dist="38100" dir="5400000">
              <a:srgbClr val="1B2733">
                <a:alpha val="16000"/>
              </a:srgbClr>
            </a:outerShdw>
          </a:effectLst>
        </p:spPr>
      </p:sp>
      <p:sp>
        <p:nvSpPr>
          <p:cNvPr id="60" name="Shape 58"/>
          <p:cNvSpPr/>
          <p:nvPr/>
        </p:nvSpPr>
        <p:spPr>
          <a:xfrm>
            <a:off x="9921240" y="1371600"/>
            <a:ext cx="1874520" cy="512064"/>
          </a:xfrm>
          <a:prstGeom prst="roundRect">
            <a:avLst>
              <a:gd name="adj" fmla="val 10714"/>
            </a:avLst>
          </a:prstGeom>
          <a:solidFill>
            <a:srgbClr val="7E5AA8"/>
          </a:solidFill>
          <a:ln/>
        </p:spPr>
      </p:sp>
      <p:sp>
        <p:nvSpPr>
          <p:cNvPr id="61" name="Shape 59"/>
          <p:cNvSpPr/>
          <p:nvPr/>
        </p:nvSpPr>
        <p:spPr>
          <a:xfrm>
            <a:off x="9921240" y="1755648"/>
            <a:ext cx="1874520" cy="128016"/>
          </a:xfrm>
          <a:prstGeom prst="rect">
            <a:avLst/>
          </a:prstGeom>
          <a:solidFill>
            <a:srgbClr val="7E5AA8"/>
          </a:solidFill>
          <a:ln/>
        </p:spPr>
      </p:sp>
      <p:sp>
        <p:nvSpPr>
          <p:cNvPr id="62" name="Text 60"/>
          <p:cNvSpPr/>
          <p:nvPr/>
        </p:nvSpPr>
        <p:spPr>
          <a:xfrm>
            <a:off x="10030968" y="1417320"/>
            <a:ext cx="16550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type_info</a:t>
            </a:r>
            <a:endParaRPr lang="en-US" sz="1250" dirty="0"/>
          </a:p>
        </p:txBody>
      </p:sp>
      <p:sp>
        <p:nvSpPr>
          <p:cNvPr id="63" name="Text 61"/>
          <p:cNvSpPr/>
          <p:nvPr/>
        </p:nvSpPr>
        <p:spPr>
          <a:xfrm>
            <a:off x="10030968" y="1645920"/>
            <a:ext cx="165506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F0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 마스터</a:t>
            </a:r>
            <a:endParaRPr lang="en-US" sz="850" dirty="0"/>
          </a:p>
        </p:txBody>
      </p:sp>
      <p:sp>
        <p:nvSpPr>
          <p:cNvPr id="64" name="Text 62"/>
          <p:cNvSpPr/>
          <p:nvPr/>
        </p:nvSpPr>
        <p:spPr>
          <a:xfrm>
            <a:off x="10049256" y="1883664"/>
            <a:ext cx="960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dev_typeID</a:t>
            </a:r>
            <a:endParaRPr lang="en-US" sz="950" dirty="0"/>
          </a:p>
        </p:txBody>
      </p:sp>
      <p:sp>
        <p:nvSpPr>
          <p:cNvPr id="65" name="Text 63"/>
          <p:cNvSpPr/>
          <p:nvPr/>
        </p:nvSpPr>
        <p:spPr>
          <a:xfrm>
            <a:off x="11045952" y="1911096"/>
            <a:ext cx="621792" cy="256032"/>
          </a:xfrm>
          <a:prstGeom prst="roundRect">
            <a:avLst>
              <a:gd name="adj" fmla="val 7143"/>
            </a:avLst>
          </a:prstGeom>
          <a:solidFill>
            <a:srgbClr val="5B6B7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IDX</a:t>
            </a:r>
            <a:endParaRPr lang="en-US" sz="800" dirty="0"/>
          </a:p>
        </p:txBody>
      </p:sp>
      <p:sp>
        <p:nvSpPr>
          <p:cNvPr id="66" name="Shape 64"/>
          <p:cNvSpPr/>
          <p:nvPr/>
        </p:nvSpPr>
        <p:spPr>
          <a:xfrm>
            <a:off x="9939528" y="2194560"/>
            <a:ext cx="183794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67" name="Text 65"/>
          <p:cNvSpPr/>
          <p:nvPr/>
        </p:nvSpPr>
        <p:spPr>
          <a:xfrm>
            <a:off x="10049256" y="2194560"/>
            <a:ext cx="960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dev_name</a:t>
            </a:r>
            <a:endParaRPr lang="en-US" sz="950" dirty="0"/>
          </a:p>
        </p:txBody>
      </p:sp>
      <p:sp>
        <p:nvSpPr>
          <p:cNvPr id="68" name="Shape 66"/>
          <p:cNvSpPr/>
          <p:nvPr/>
        </p:nvSpPr>
        <p:spPr>
          <a:xfrm>
            <a:off x="9921240" y="3429000"/>
            <a:ext cx="187452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9050">
            <a:solidFill>
              <a:srgbClr val="7E5AA8"/>
            </a:solidFill>
            <a:prstDash val="solid"/>
          </a:ln>
          <a:effectLst>
            <a:outerShdw sx="100000" sy="100000" kx="0" ky="0" algn="bl" rotWithShape="0" blurRad="88900" dist="38100" dir="5400000">
              <a:srgbClr val="1B2733">
                <a:alpha val="16000"/>
              </a:srgbClr>
            </a:outerShdw>
          </a:effectLst>
        </p:spPr>
      </p:sp>
      <p:sp>
        <p:nvSpPr>
          <p:cNvPr id="69" name="Shape 67"/>
          <p:cNvSpPr/>
          <p:nvPr/>
        </p:nvSpPr>
        <p:spPr>
          <a:xfrm>
            <a:off x="9921240" y="3429000"/>
            <a:ext cx="1874520" cy="512064"/>
          </a:xfrm>
          <a:prstGeom prst="roundRect">
            <a:avLst>
              <a:gd name="adj" fmla="val 10714"/>
            </a:avLst>
          </a:prstGeom>
          <a:solidFill>
            <a:srgbClr val="7E5AA8"/>
          </a:solidFill>
          <a:ln/>
        </p:spPr>
      </p:sp>
      <p:sp>
        <p:nvSpPr>
          <p:cNvPr id="70" name="Shape 68"/>
          <p:cNvSpPr/>
          <p:nvPr/>
        </p:nvSpPr>
        <p:spPr>
          <a:xfrm>
            <a:off x="9921240" y="3813048"/>
            <a:ext cx="1874520" cy="128016"/>
          </a:xfrm>
          <a:prstGeom prst="rect">
            <a:avLst/>
          </a:prstGeom>
          <a:solidFill>
            <a:srgbClr val="7E5AA8"/>
          </a:solidFill>
          <a:ln/>
        </p:spPr>
      </p:sp>
      <p:sp>
        <p:nvSpPr>
          <p:cNvPr id="71" name="Text 69"/>
          <p:cNvSpPr/>
          <p:nvPr/>
        </p:nvSpPr>
        <p:spPr>
          <a:xfrm>
            <a:off x="10030968" y="3474720"/>
            <a:ext cx="165506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status_info</a:t>
            </a:r>
            <a:endParaRPr lang="en-US" sz="1250" dirty="0"/>
          </a:p>
        </p:txBody>
      </p:sp>
      <p:sp>
        <p:nvSpPr>
          <p:cNvPr id="72" name="Text 70"/>
          <p:cNvSpPr/>
          <p:nvPr/>
        </p:nvSpPr>
        <p:spPr>
          <a:xfrm>
            <a:off x="10030968" y="3703320"/>
            <a:ext cx="165506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F0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상태코드 마스터</a:t>
            </a:r>
            <a:endParaRPr lang="en-US" sz="850" dirty="0"/>
          </a:p>
        </p:txBody>
      </p:sp>
      <p:sp>
        <p:nvSpPr>
          <p:cNvPr id="73" name="Text 71"/>
          <p:cNvSpPr/>
          <p:nvPr/>
        </p:nvSpPr>
        <p:spPr>
          <a:xfrm>
            <a:off x="10049256" y="3941064"/>
            <a:ext cx="960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sts_id</a:t>
            </a:r>
            <a:endParaRPr lang="en-US" sz="950" dirty="0"/>
          </a:p>
        </p:txBody>
      </p:sp>
      <p:sp>
        <p:nvSpPr>
          <p:cNvPr id="74" name="Text 72"/>
          <p:cNvSpPr/>
          <p:nvPr/>
        </p:nvSpPr>
        <p:spPr>
          <a:xfrm>
            <a:off x="11045952" y="3968496"/>
            <a:ext cx="621792" cy="256032"/>
          </a:xfrm>
          <a:prstGeom prst="roundRect">
            <a:avLst>
              <a:gd name="adj" fmla="val 7143"/>
            </a:avLst>
          </a:prstGeom>
          <a:solidFill>
            <a:srgbClr val="5B6B7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IDX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9939528" y="4251960"/>
            <a:ext cx="183794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76" name="Text 74"/>
          <p:cNvSpPr/>
          <p:nvPr/>
        </p:nvSpPr>
        <p:spPr>
          <a:xfrm>
            <a:off x="10049256" y="4251960"/>
            <a:ext cx="960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sts_name</a:t>
            </a:r>
            <a:endParaRPr lang="en-US" sz="950" dirty="0"/>
          </a:p>
        </p:txBody>
      </p:sp>
      <p:sp>
        <p:nvSpPr>
          <p:cNvPr id="77" name="Text 75"/>
          <p:cNvSpPr/>
          <p:nvPr/>
        </p:nvSpPr>
        <p:spPr>
          <a:xfrm>
            <a:off x="10049256" y="4562856"/>
            <a:ext cx="960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sts_level</a:t>
            </a:r>
            <a:endParaRPr lang="en-US" sz="950" dirty="0"/>
          </a:p>
        </p:txBody>
      </p:sp>
      <p:sp>
        <p:nvSpPr>
          <p:cNvPr id="78" name="Shape 76"/>
          <p:cNvSpPr/>
          <p:nvPr/>
        </p:nvSpPr>
        <p:spPr>
          <a:xfrm>
            <a:off x="6629400" y="4617720"/>
            <a:ext cx="2926080" cy="1755648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9050">
            <a:solidFill>
              <a:srgbClr val="D99A18"/>
            </a:solidFill>
            <a:prstDash val="solid"/>
          </a:ln>
          <a:effectLst>
            <a:outerShdw sx="100000" sy="100000" kx="0" ky="0" algn="bl" rotWithShape="0" blurRad="88900" dist="38100" dir="5400000">
              <a:srgbClr val="1B2733">
                <a:alpha val="16000"/>
              </a:srgbClr>
            </a:outerShdw>
          </a:effectLst>
        </p:spPr>
      </p:sp>
      <p:sp>
        <p:nvSpPr>
          <p:cNvPr id="79" name="Shape 77"/>
          <p:cNvSpPr/>
          <p:nvPr/>
        </p:nvSpPr>
        <p:spPr>
          <a:xfrm>
            <a:off x="6629400" y="4617720"/>
            <a:ext cx="2926080" cy="512064"/>
          </a:xfrm>
          <a:prstGeom prst="roundRect">
            <a:avLst>
              <a:gd name="adj" fmla="val 10714"/>
            </a:avLst>
          </a:prstGeom>
          <a:solidFill>
            <a:srgbClr val="D99A18"/>
          </a:solidFill>
          <a:ln/>
        </p:spPr>
      </p:sp>
      <p:sp>
        <p:nvSpPr>
          <p:cNvPr id="80" name="Shape 78"/>
          <p:cNvSpPr/>
          <p:nvPr/>
        </p:nvSpPr>
        <p:spPr>
          <a:xfrm>
            <a:off x="6629400" y="5001768"/>
            <a:ext cx="2926080" cy="128016"/>
          </a:xfrm>
          <a:prstGeom prst="rect">
            <a:avLst/>
          </a:prstGeom>
          <a:solidFill>
            <a:srgbClr val="D99A18"/>
          </a:solidFill>
          <a:ln/>
        </p:spPr>
      </p:sp>
      <p:sp>
        <p:nvSpPr>
          <p:cNvPr id="81" name="Text 79"/>
          <p:cNvSpPr/>
          <p:nvPr/>
        </p:nvSpPr>
        <p:spPr>
          <a:xfrm>
            <a:off x="6739128" y="4663440"/>
            <a:ext cx="2706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sensor_history_log</a:t>
            </a:r>
            <a:endParaRPr lang="en-US" sz="1250" dirty="0"/>
          </a:p>
        </p:txBody>
      </p:sp>
      <p:sp>
        <p:nvSpPr>
          <p:cNvPr id="82" name="Text 80"/>
          <p:cNvSpPr/>
          <p:nvPr/>
        </p:nvSpPr>
        <p:spPr>
          <a:xfrm>
            <a:off x="6739128" y="4892040"/>
            <a:ext cx="270662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8F0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시계열 이력 [NEW]</a:t>
            </a:r>
            <a:endParaRPr lang="en-US" sz="850" dirty="0"/>
          </a:p>
        </p:txBody>
      </p:sp>
      <p:sp>
        <p:nvSpPr>
          <p:cNvPr id="83" name="Text 81"/>
          <p:cNvSpPr/>
          <p:nvPr/>
        </p:nvSpPr>
        <p:spPr>
          <a:xfrm>
            <a:off x="6757416" y="5129784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log_no</a:t>
            </a:r>
            <a:endParaRPr lang="en-US" sz="950" dirty="0"/>
          </a:p>
        </p:txBody>
      </p:sp>
      <p:sp>
        <p:nvSpPr>
          <p:cNvPr id="84" name="Text 82"/>
          <p:cNvSpPr/>
          <p:nvPr/>
        </p:nvSpPr>
        <p:spPr>
          <a:xfrm>
            <a:off x="8805672" y="5157216"/>
            <a:ext cx="621792" cy="256032"/>
          </a:xfrm>
          <a:prstGeom prst="roundRect">
            <a:avLst>
              <a:gd name="adj" fmla="val 7143"/>
            </a:avLst>
          </a:prstGeom>
          <a:solidFill>
            <a:srgbClr val="C58A1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</a:t>
            </a:r>
            <a:endParaRPr lang="en-US" sz="800" dirty="0"/>
          </a:p>
        </p:txBody>
      </p:sp>
      <p:sp>
        <p:nvSpPr>
          <p:cNvPr id="85" name="Shape 83"/>
          <p:cNvSpPr/>
          <p:nvPr/>
        </p:nvSpPr>
        <p:spPr>
          <a:xfrm>
            <a:off x="6647688" y="5440680"/>
            <a:ext cx="288950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86" name="Text 84"/>
          <p:cNvSpPr/>
          <p:nvPr/>
        </p:nvSpPr>
        <p:spPr>
          <a:xfrm>
            <a:off x="6757416" y="5440680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sensor_no</a:t>
            </a:r>
            <a:endParaRPr lang="en-US" sz="950" dirty="0"/>
          </a:p>
        </p:txBody>
      </p:sp>
      <p:sp>
        <p:nvSpPr>
          <p:cNvPr id="87" name="Text 85"/>
          <p:cNvSpPr/>
          <p:nvPr/>
        </p:nvSpPr>
        <p:spPr>
          <a:xfrm>
            <a:off x="8805672" y="5468112"/>
            <a:ext cx="621792" cy="256032"/>
          </a:xfrm>
          <a:prstGeom prst="roundRect">
            <a:avLst>
              <a:gd name="adj" fmla="val 7143"/>
            </a:avLst>
          </a:prstGeom>
          <a:solidFill>
            <a:srgbClr val="1C729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</a:t>
            </a:r>
            <a:endParaRPr lang="en-US" sz="800" dirty="0"/>
          </a:p>
        </p:txBody>
      </p:sp>
      <p:sp>
        <p:nvSpPr>
          <p:cNvPr id="88" name="Text 86"/>
          <p:cNvSpPr/>
          <p:nvPr/>
        </p:nvSpPr>
        <p:spPr>
          <a:xfrm>
            <a:off x="6757416" y="5751576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log_time</a:t>
            </a:r>
            <a:endParaRPr lang="en-US" sz="950" dirty="0"/>
          </a:p>
        </p:txBody>
      </p:sp>
      <p:sp>
        <p:nvSpPr>
          <p:cNvPr id="89" name="Text 87"/>
          <p:cNvSpPr/>
          <p:nvPr/>
        </p:nvSpPr>
        <p:spPr>
          <a:xfrm>
            <a:off x="8805672" y="5779008"/>
            <a:ext cx="621792" cy="256032"/>
          </a:xfrm>
          <a:prstGeom prst="roundRect">
            <a:avLst>
              <a:gd name="adj" fmla="val 7143"/>
            </a:avLst>
          </a:prstGeom>
          <a:solidFill>
            <a:srgbClr val="5B6B7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IDX</a:t>
            </a:r>
            <a:endParaRPr lang="en-US" sz="800" dirty="0"/>
          </a:p>
        </p:txBody>
      </p:sp>
      <p:sp>
        <p:nvSpPr>
          <p:cNvPr id="90" name="Shape 88"/>
          <p:cNvSpPr/>
          <p:nvPr/>
        </p:nvSpPr>
        <p:spPr>
          <a:xfrm>
            <a:off x="6647688" y="6062472"/>
            <a:ext cx="2889504" cy="310896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91" name="Text 89"/>
          <p:cNvSpPr/>
          <p:nvPr/>
        </p:nvSpPr>
        <p:spPr>
          <a:xfrm>
            <a:off x="6757416" y="6062472"/>
            <a:ext cx="2011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value_ch1~3 (전류/전압/전력)</a:t>
            </a:r>
            <a:endParaRPr lang="en-US" sz="950" dirty="0"/>
          </a:p>
        </p:txBody>
      </p:sp>
      <p:sp>
        <p:nvSpPr>
          <p:cNvPr id="92" name="Shape 90"/>
          <p:cNvSpPr/>
          <p:nvPr/>
        </p:nvSpPr>
        <p:spPr>
          <a:xfrm flipV="1">
            <a:off x="2743200" y="2194560"/>
            <a:ext cx="822960" cy="45720"/>
          </a:xfrm>
          <a:prstGeom prst="line">
            <a:avLst/>
          </a:prstGeom>
          <a:noFill/>
          <a:ln w="22225">
            <a:solidFill>
              <a:srgbClr val="8AA0B2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2596896" y="198424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94" name="Text 92"/>
          <p:cNvSpPr/>
          <p:nvPr/>
        </p:nvSpPr>
        <p:spPr>
          <a:xfrm>
            <a:off x="3346704" y="193852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200" dirty="0"/>
          </a:p>
        </p:txBody>
      </p:sp>
      <p:sp>
        <p:nvSpPr>
          <p:cNvPr id="95" name="Shape 93"/>
          <p:cNvSpPr/>
          <p:nvPr/>
        </p:nvSpPr>
        <p:spPr>
          <a:xfrm flipH="1">
            <a:off x="2468880" y="3749040"/>
            <a:ext cx="1463040" cy="868680"/>
          </a:xfrm>
          <a:prstGeom prst="line">
            <a:avLst/>
          </a:prstGeom>
          <a:noFill/>
          <a:ln w="22225">
            <a:solidFill>
              <a:srgbClr val="8AA0B2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3785616" y="349300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97" name="Text 95"/>
          <p:cNvSpPr/>
          <p:nvPr/>
        </p:nvSpPr>
        <p:spPr>
          <a:xfrm>
            <a:off x="2249424" y="436168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98" name="Shape 96"/>
          <p:cNvSpPr/>
          <p:nvPr/>
        </p:nvSpPr>
        <p:spPr>
          <a:xfrm flipH="1">
            <a:off x="6309360" y="2148840"/>
            <a:ext cx="320040" cy="0"/>
          </a:xfrm>
          <a:prstGeom prst="line">
            <a:avLst/>
          </a:prstGeom>
          <a:noFill/>
          <a:ln w="22225">
            <a:solidFill>
              <a:srgbClr val="8AA0B2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6483096" y="189280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00" name="Text 98"/>
          <p:cNvSpPr/>
          <p:nvPr/>
        </p:nvSpPr>
        <p:spPr>
          <a:xfrm>
            <a:off x="6089904" y="189280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200" dirty="0"/>
          </a:p>
        </p:txBody>
      </p:sp>
      <p:sp>
        <p:nvSpPr>
          <p:cNvPr id="101" name="Shape 99"/>
          <p:cNvSpPr/>
          <p:nvPr/>
        </p:nvSpPr>
        <p:spPr>
          <a:xfrm flipH="1">
            <a:off x="6309360" y="2788920"/>
            <a:ext cx="320040" cy="182880"/>
          </a:xfrm>
          <a:prstGeom prst="line">
            <a:avLst/>
          </a:prstGeom>
          <a:noFill/>
          <a:ln w="22225">
            <a:solidFill>
              <a:srgbClr val="8AA0B2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6483096" y="253288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03" name="Text 101"/>
          <p:cNvSpPr/>
          <p:nvPr/>
        </p:nvSpPr>
        <p:spPr>
          <a:xfrm>
            <a:off x="6089904" y="271576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200" dirty="0"/>
          </a:p>
        </p:txBody>
      </p:sp>
      <p:sp>
        <p:nvSpPr>
          <p:cNvPr id="104" name="Shape 102"/>
          <p:cNvSpPr/>
          <p:nvPr/>
        </p:nvSpPr>
        <p:spPr>
          <a:xfrm flipH="1">
            <a:off x="9555480" y="2194560"/>
            <a:ext cx="365760" cy="182880"/>
          </a:xfrm>
          <a:prstGeom prst="line">
            <a:avLst/>
          </a:prstGeom>
          <a:noFill/>
          <a:ln w="22225">
            <a:solidFill>
              <a:srgbClr val="8AA0B2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9774936" y="193852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06" name="Text 104"/>
          <p:cNvSpPr/>
          <p:nvPr/>
        </p:nvSpPr>
        <p:spPr>
          <a:xfrm>
            <a:off x="9336024" y="212140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200" dirty="0"/>
          </a:p>
        </p:txBody>
      </p:sp>
      <p:sp>
        <p:nvSpPr>
          <p:cNvPr id="107" name="Shape 105"/>
          <p:cNvSpPr/>
          <p:nvPr/>
        </p:nvSpPr>
        <p:spPr>
          <a:xfrm flipH="1" flipV="1">
            <a:off x="9555480" y="3108960"/>
            <a:ext cx="365760" cy="1143000"/>
          </a:xfrm>
          <a:prstGeom prst="line">
            <a:avLst/>
          </a:prstGeom>
          <a:noFill/>
          <a:ln w="22225">
            <a:solidFill>
              <a:srgbClr val="8AA0B2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9774936" y="399592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09" name="Text 107"/>
          <p:cNvSpPr/>
          <p:nvPr/>
        </p:nvSpPr>
        <p:spPr>
          <a:xfrm>
            <a:off x="9336024" y="2852928"/>
            <a:ext cx="365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200" dirty="0"/>
          </a:p>
        </p:txBody>
      </p:sp>
      <p:sp>
        <p:nvSpPr>
          <p:cNvPr id="110" name="Shape 108"/>
          <p:cNvSpPr/>
          <p:nvPr/>
        </p:nvSpPr>
        <p:spPr>
          <a:xfrm>
            <a:off x="8092440" y="3749040"/>
            <a:ext cx="0" cy="868680"/>
          </a:xfrm>
          <a:prstGeom prst="line">
            <a:avLst/>
          </a:prstGeom>
          <a:noFill/>
          <a:ln w="22225">
            <a:solidFill>
              <a:srgbClr val="8AA0B2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8183880" y="3767328"/>
            <a:ext cx="320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12" name="Text 110"/>
          <p:cNvSpPr/>
          <p:nvPr/>
        </p:nvSpPr>
        <p:spPr>
          <a:xfrm>
            <a:off x="8183880" y="4361688"/>
            <a:ext cx="320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200" dirty="0"/>
          </a:p>
        </p:txBody>
      </p:sp>
      <p:sp>
        <p:nvSpPr>
          <p:cNvPr id="113" name="Text 111"/>
          <p:cNvSpPr/>
          <p:nvPr/>
        </p:nvSpPr>
        <p:spPr>
          <a:xfrm>
            <a:off x="3200400" y="635508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pPr algn="l"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부모(One)   </a:t>
            </a:r>
            <a:pPr algn="l" indent="0" marL="0">
              <a:buNone/>
            </a:pPr>
            <a:r>
              <a:rPr lang="en-US" sz="1000" b="1" dirty="0">
                <a:solidFill>
                  <a:srgbClr val="C0453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pPr algn="l"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자식(Many)      </a:t>
            </a:r>
            <a:pPr algn="l" indent="0" marL="0">
              <a:buNone/>
            </a:pPr>
            <a:r>
              <a:rPr lang="en-US" sz="1000" b="1" dirty="0">
                <a:solidFill>
                  <a:srgbClr val="C58A1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 </a:t>
            </a:r>
            <a:pPr algn="l"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기본키  </a:t>
            </a:r>
            <a:pPr algn="l" indent="0" marL="0">
              <a:buNone/>
            </a:pPr>
            <a:r>
              <a:rPr lang="en-US" sz="10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 </a:t>
            </a:r>
            <a:pPr algn="l"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외래키  </a:t>
            </a:r>
            <a:pPr algn="l" indent="0" marL="0">
              <a:buNone/>
            </a:pPr>
            <a:r>
              <a:rPr lang="en-US" sz="1000" b="1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IDX </a:t>
            </a:r>
            <a:pPr algn="l"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인덱스(→PK 승격 권장)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RELATIONSHIPS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관계 명세 &amp; 확장 테이블(제안)</a:t>
            </a:r>
            <a:endParaRPr lang="en-US" sz="2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11292840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2331720"/>
                <a:gridCol w="1005840"/>
                <a:gridCol w="3063240"/>
                <a:gridCol w="2743200"/>
              </a:tblGrid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부모 (1)</a:t>
                      </a:r>
                      <a:endParaRPr lang="en-US" sz="1150" dirty="0"/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자식 (N)</a:t>
                      </a:r>
                      <a:endParaRPr lang="en-US" sz="1150" dirty="0"/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관계</a:t>
                      </a:r>
                      <a:endParaRPr lang="en-US" sz="1150" dirty="0"/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FK 컬럼</a:t>
                      </a:r>
                      <a:endParaRPr lang="en-US" sz="1150" dirty="0"/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의미</a:t>
                      </a:r>
                      <a:endParaRPr lang="en-US" sz="1150" dirty="0"/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4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pos_info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 : N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C729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dev_posID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 설치 위치 참조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 : N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C729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nilm_sensorNo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 ↔ NILM 센서 매핑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 : N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C729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led_sensorNo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 ↔ 경광등 센서 매핑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nilm_init_value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 : 1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C729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dev_no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설비별 초기/기준값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type_info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 : N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C729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sensor_typeid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센서 타입 (1:NILM, 2:경광등)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status_info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 : N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C729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value/target_chN_statusID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LED 현재/목표 상태코드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sensor_info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sensor_history_log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 : N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C729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sensor_no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측정값 시계열 이력 생성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892040"/>
            <a:ext cx="11292840" cy="1554480"/>
          </a:xfrm>
          <a:prstGeom prst="roundRect">
            <a:avLst>
              <a:gd name="adj" fmla="val 4706"/>
            </a:avLst>
          </a:prstGeom>
          <a:solidFill>
            <a:srgbClr val="FBF3E6"/>
          </a:solidFill>
          <a:ln w="12700">
            <a:solidFill>
              <a:srgbClr val="E8D3A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5800" y="5029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6B1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확장 테이블 (통합 설계서 결정 이슈 반영 · 신규 제안)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85800" y="5440680"/>
            <a:ext cx="10835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6B1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ai_control_log</a:t>
            </a:r>
            <a:pPr indent="0" marL="0">
              <a:buNone/>
            </a:pPr>
            <a:r>
              <a:rPr lang="en-US" sz="1100" dirty="0">
                <a:solidFill>
                  <a:srgbClr val="7A5A2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LLM이 실행한 설비/LED 제어 이력 (요청 자연어, 대상 dev_no, target/결과, 시각) — 화면 'AI 제어 로그'용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85800" y="5897880"/>
            <a:ext cx="10835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6B1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event_log</a:t>
            </a:r>
            <a:pPr indent="0" marL="0">
              <a:buNone/>
            </a:pPr>
            <a:r>
              <a:rPr lang="en-US" sz="1100" dirty="0">
                <a:solidFill>
                  <a:srgbClr val="7A5A2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    설비 에러/이벤트 발생 이력 (dev_no, 이벤트 유형, 상태, 발생·해제 시각) — 화면 '알림(이벤트 로그)'용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TABLE DEFINITION · (1/3)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테이블 정의서 (1/3)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11292840" cy="402336"/>
          </a:xfrm>
          <a:prstGeom prst="roundRect">
            <a:avLst>
              <a:gd name="adj" fmla="val 11364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353312"/>
            <a:ext cx="11018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dev_info   </a:t>
            </a:r>
            <a:pPr indent="0" marL="0">
              <a:buNone/>
            </a:pPr>
            <a:r>
              <a:rPr lang="en-US" sz="950" dirty="0">
                <a:solidFill>
                  <a:srgbClr val="EAF2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설비/기계 마스터</a:t>
            </a:r>
            <a:endParaRPr lang="en-US" sz="1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92840" cy="914400"/>
        </p:xfrm>
        <a:graphic>
          <a:graphicData uri="http://schemas.openxmlformats.org/drawingml/2006/table">
            <a:tbl>
              <a:tblPr/>
              <a:tblGrid>
                <a:gridCol w="2331720"/>
                <a:gridCol w="1417320"/>
                <a:gridCol w="731520"/>
                <a:gridCol w="685800"/>
                <a:gridCol w="612648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컬럼명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데이터타입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Key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NULL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설명 / 비고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dev_no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C58A16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PK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 고유 번호 (Auto Increment)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dev_id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VARCHAR(15)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 식별 ID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dev_name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VARCHAR(50)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설비명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dev_desc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VARCHAR(100)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 상세 설명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dev_posID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VARCHAR(100)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FK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위치 식별 ID → pos_info.pos_id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led_sensorNo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FK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매핑된 경광등(LED) 센서 번호 → sensor_info.sensor_no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nilm_sensorNo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FK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매핑된 NILM 센서 번호 → sensor_info.sensor_no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nilm_chNo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설비가 연결된 NILM 채널 번호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57200" y="4617720"/>
            <a:ext cx="11292840" cy="402336"/>
          </a:xfrm>
          <a:prstGeom prst="roundRect">
            <a:avLst>
              <a:gd name="adj" fmla="val 11364"/>
            </a:avLst>
          </a:prstGeom>
          <a:solidFill>
            <a:srgbClr val="7E5AA8"/>
          </a:solidFill>
          <a:ln/>
        </p:spPr>
      </p:sp>
      <p:sp>
        <p:nvSpPr>
          <p:cNvPr id="8" name="Text 5"/>
          <p:cNvSpPr/>
          <p:nvPr/>
        </p:nvSpPr>
        <p:spPr>
          <a:xfrm>
            <a:off x="594360" y="4645152"/>
            <a:ext cx="11018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pos_info   </a:t>
            </a:r>
            <a:pPr indent="0" marL="0">
              <a:buNone/>
            </a:pPr>
            <a:r>
              <a:rPr lang="en-US" sz="950" dirty="0">
                <a:solidFill>
                  <a:srgbClr val="EAF2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위치 정보 마스터</a:t>
            </a:r>
            <a:endParaRPr lang="en-US" sz="1200" dirty="0"/>
          </a:p>
        </p:txBody>
      </p:sp>
      <p:graphicFrame>
        <p:nvGraphicFramePr>
          <p:cNvPr id="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5074920"/>
          <a:ext cx="11292840" cy="914400"/>
        </p:xfrm>
        <a:graphic>
          <a:graphicData uri="http://schemas.openxmlformats.org/drawingml/2006/table">
            <a:tbl>
              <a:tblPr/>
              <a:tblGrid>
                <a:gridCol w="2331720"/>
                <a:gridCol w="1417320"/>
                <a:gridCol w="731520"/>
                <a:gridCol w="685800"/>
                <a:gridCol w="612648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컬럼명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데이터타입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Key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NULL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설명 / 비고</a:t>
                      </a:r>
                      <a:endParaRPr lang="en-US" sz="90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pos_id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VARCHAR(15)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5B6B7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IDX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위치 식별 ID (예: 'POS_01')  ※ FK 대상 → PK 승격 권장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pos_name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VARCHAR(50)</a:t>
                      </a:r>
                      <a:endParaRPr lang="en-US" sz="9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위치명 (예: 'A동 1구역')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TABLE DEFINITION · (2/3)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테이블 정의서 (2/3)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11292840" cy="402336"/>
          </a:xfrm>
          <a:prstGeom prst="roundRect">
            <a:avLst>
              <a:gd name="adj" fmla="val 11364"/>
            </a:avLst>
          </a:prstGeom>
          <a:solidFill>
            <a:srgbClr val="0F2A43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353312"/>
            <a:ext cx="11018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sensor_info   </a:t>
            </a:r>
            <a:pPr indent="0" marL="0">
              <a:buNone/>
            </a:pPr>
            <a:r>
              <a:rPr lang="en-US" sz="950" dirty="0">
                <a:solidFill>
                  <a:srgbClr val="EAF2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센서 마스터 + 실시간/목표 상태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92840" cy="914400"/>
        </p:xfrm>
        <a:graphic>
          <a:graphicData uri="http://schemas.openxmlformats.org/drawingml/2006/table">
            <a:tbl>
              <a:tblPr/>
              <a:tblGrid>
                <a:gridCol w="2331720"/>
                <a:gridCol w="1417320"/>
                <a:gridCol w="731520"/>
                <a:gridCol w="685800"/>
                <a:gridCol w="612648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컬럼명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데이터타입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Key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NULL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설명 / 비고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sensor_no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C58A16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PK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센서 고유 번호 (Auto Increment)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sensor_id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VARCHAR(15)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센서 식별 ID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sensor_name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VARCHAR(50)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센서명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_desc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VARCHAR(100)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센서 설명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sensor_typeid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FK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센서 타입 → type_info (1:NILM, 2:경광등)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update_time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DATETIME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마지막 갱신 일시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value_pf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[NILM] 역률 (Power Factor)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value_ch{1,2,3}_current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[NILM] CH1~3 최신 전류  (실제 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value_ch{1,2,3}_volt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[NILM] CH1~3 최신 전압  (실제 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value_ch{1,2,3}_pwr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[NILM] CH1~3 최신 전력  (실제 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value_ch{1,2,3}_statusID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FK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[LED] 현재 상태 → status_info  (ch1:Green, ch2:Yellow, ch3:Red)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target_ch{1,2,3}_statusID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FK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[LED] 목표 상태 → status_info  (백엔드/LLM 제어 지시값)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last_updated_by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VARCHAR(50)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마지막 제어 주체 (예: 'LLM', 'RULE_ENGINE')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457200" y="6172200"/>
            <a:ext cx="11292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value_ch{1,2,3}_statusID · target_ch{1,2,3}_statusID 는 각각 채널별 컬럼 3개씩(현재 3 + 목표 3)으로 구성됩니다.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TABLE DEFINITION · (3/3)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7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테이블 정의서 (3/3)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5486400" cy="402336"/>
          </a:xfrm>
          <a:prstGeom prst="roundRect">
            <a:avLst>
              <a:gd name="adj" fmla="val 11364"/>
            </a:avLst>
          </a:prstGeom>
          <a:solidFill>
            <a:srgbClr val="D99A18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353312"/>
            <a:ext cx="5212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sensor_history_log   </a:t>
            </a:r>
            <a:pPr indent="0" marL="0">
              <a:buNone/>
            </a:pPr>
            <a:r>
              <a:rPr lang="en-US" sz="950" dirty="0">
                <a:solidFill>
                  <a:srgbClr val="EAF2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시계열 이력 로그 [NEW]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54864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051560"/>
                <a:gridCol w="548640"/>
                <a:gridCol w="548640"/>
                <a:gridCol w="178308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컬럼명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데이터타입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Key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NULL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설명 / 비고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log_no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C58A16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PK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로그 고유 번호 (Auto Inc.)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sensor_no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1C729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FK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→ sensor_info.sensor_no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log_time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DATETIME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5B6B7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IDX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로그 일시 (CURRENT_TS)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value_ch{1,2,3}_current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CH1~3 이력 전류 (컬럼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value_ch{1,2,3}_volt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CH1~3 이력 전압 (컬럼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value_ch{1,2,3}_pwr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CH1~3 이력 전력 (컬럼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57200" y="4617720"/>
            <a:ext cx="5486400" cy="402336"/>
          </a:xfrm>
          <a:prstGeom prst="roundRect">
            <a:avLst>
              <a:gd name="adj" fmla="val 11364"/>
            </a:avLst>
          </a:prstGeom>
          <a:solidFill>
            <a:srgbClr val="C0453F"/>
          </a:solidFill>
          <a:ln/>
        </p:spPr>
      </p:sp>
      <p:sp>
        <p:nvSpPr>
          <p:cNvPr id="8" name="Text 5"/>
          <p:cNvSpPr/>
          <p:nvPr/>
        </p:nvSpPr>
        <p:spPr>
          <a:xfrm>
            <a:off x="594360" y="4645152"/>
            <a:ext cx="5212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nilm_init_value   </a:t>
            </a:r>
            <a:pPr indent="0" marL="0">
              <a:buNone/>
            </a:pPr>
            <a:r>
              <a:rPr lang="en-US" sz="950" dirty="0">
                <a:solidFill>
                  <a:srgbClr val="EAF2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NILM 초기/기준값</a:t>
            </a:r>
            <a:endParaRPr lang="en-US" sz="1200" dirty="0"/>
          </a:p>
        </p:txBody>
      </p:sp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5074920"/>
          <a:ext cx="54864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051560"/>
                <a:gridCol w="548640"/>
                <a:gridCol w="548640"/>
                <a:gridCol w="178308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컬럼명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데이터타입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Key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NULL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설명 / 비고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dev_no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5B6B7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IDX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→ dev_info.dev_no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ch{1,2,3}_current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CH1~3 초기 전류값 (컬럼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ch{1,2,3}_volt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CH1~3 초기 전압값 (컬럼 3개)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6263640" y="1325880"/>
            <a:ext cx="5486400" cy="402336"/>
          </a:xfrm>
          <a:prstGeom prst="roundRect">
            <a:avLst>
              <a:gd name="adj" fmla="val 11364"/>
            </a:avLst>
          </a:prstGeom>
          <a:solidFill>
            <a:srgbClr val="7E5AA8"/>
          </a:solidFill>
          <a:ln/>
        </p:spPr>
      </p:sp>
      <p:sp>
        <p:nvSpPr>
          <p:cNvPr id="11" name="Text 7"/>
          <p:cNvSpPr/>
          <p:nvPr/>
        </p:nvSpPr>
        <p:spPr>
          <a:xfrm>
            <a:off x="6400800" y="1353312"/>
            <a:ext cx="5212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type_info   </a:t>
            </a:r>
            <a:pPr indent="0" marL="0">
              <a:buNone/>
            </a:pPr>
            <a:r>
              <a:rPr lang="en-US" sz="950" dirty="0">
                <a:solidFill>
                  <a:srgbClr val="EAF2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센서/장비 타입 마스터</a:t>
            </a:r>
            <a:endParaRPr lang="en-US" sz="1200" dirty="0"/>
          </a:p>
        </p:txBody>
      </p:sp>
      <p:graphicFrame>
        <p:nvGraphicFramePr>
          <p:cNvPr id="16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1783080"/>
          <a:ext cx="54864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051560"/>
                <a:gridCol w="548640"/>
                <a:gridCol w="548640"/>
                <a:gridCol w="178308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컬럼명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데이터타입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Key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NULL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설명 / 비고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dev_typeID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5B6B7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IDX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타입 ID (1:NILM, 2:경광등) ※PK 승격 권장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dev_name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VARCHAR(50)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장비 타입명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13" name="Shape 8"/>
          <p:cNvSpPr/>
          <p:nvPr/>
        </p:nvSpPr>
        <p:spPr>
          <a:xfrm>
            <a:off x="6263640" y="3246120"/>
            <a:ext cx="5486400" cy="402336"/>
          </a:xfrm>
          <a:prstGeom prst="roundRect">
            <a:avLst>
              <a:gd name="adj" fmla="val 11364"/>
            </a:avLst>
          </a:prstGeom>
          <a:solidFill>
            <a:srgbClr val="7E5AA8"/>
          </a:solidFill>
          <a:ln/>
        </p:spPr>
      </p:sp>
      <p:sp>
        <p:nvSpPr>
          <p:cNvPr id="14" name="Text 9"/>
          <p:cNvSpPr/>
          <p:nvPr/>
        </p:nvSpPr>
        <p:spPr>
          <a:xfrm>
            <a:off x="6400800" y="3273552"/>
            <a:ext cx="5212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status_info   </a:t>
            </a:r>
            <a:pPr indent="0" marL="0">
              <a:buNone/>
            </a:pPr>
            <a:r>
              <a:rPr lang="en-US" sz="950" dirty="0">
                <a:solidFill>
                  <a:srgbClr val="EAF2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코드 마스터</a:t>
            </a:r>
            <a:endParaRPr lang="en-US" sz="1200" dirty="0"/>
          </a:p>
        </p:txBody>
      </p:sp>
      <p:graphicFrame>
        <p:nvGraphicFramePr>
          <p:cNvPr id="21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3703320"/>
          <a:ext cx="54864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051560"/>
                <a:gridCol w="548640"/>
                <a:gridCol w="548640"/>
                <a:gridCol w="178308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컬럼명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데이터타입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Key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NULL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설명 / 비고</a:t>
                      </a:r>
                      <a:endParaRPr lang="en-US" sz="850" dirty="0"/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95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sts_id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rgbClr val="5B6B7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IDX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 ID (예: 0, 1) ※PK 승격 권장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sts_name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VARCHAR(50)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상태명 (예: 'OFF', 'ON')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sts_level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rgbClr val="3D6E8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INT(11)</a:t>
                      </a:r>
                      <a:endParaRPr lang="en-US" sz="8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</a:t>
                      </a:r>
                      <a:endParaRPr lang="en-US" sz="8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rgbClr val="1B27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 레벨</a:t>
                      </a:r>
                      <a:endParaRPr lang="en-US" sz="8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63500" marR="63500" marT="12700" marB="12700" anchor="ctr">
                    <a:lnL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Text 10"/>
          <p:cNvSpPr/>
          <p:nvPr/>
        </p:nvSpPr>
        <p:spPr>
          <a:xfrm>
            <a:off x="6263640" y="47091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8A1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 </a:t>
            </a:r>
            <a:pPr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기본키    </a:t>
            </a:r>
            <a:pPr indent="0" marL="0">
              <a:buNone/>
            </a:pPr>
            <a:r>
              <a:rPr lang="en-US" sz="10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FK </a:t>
            </a:r>
            <a:pPr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외래키    </a:t>
            </a:r>
            <a:pPr indent="0" marL="0">
              <a:buNone/>
            </a:pPr>
            <a:r>
              <a:rPr lang="en-US" sz="1000" b="1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IDX </a:t>
            </a:r>
            <a:pPr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인덱스(FK 대상은 PK 승격 권장)    </a:t>
            </a:r>
            <a:pPr indent="0" marL="0">
              <a:buNone/>
            </a:pPr>
            <a:r>
              <a:rPr lang="en-US" sz="1000" b="1" dirty="0">
                <a:solidFill>
                  <a:srgbClr val="1B27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ch{1,2,3} </a:t>
            </a:r>
            <a:pPr indent="0" marL="0">
              <a:buNone/>
            </a:pPr>
            <a:r>
              <a:rPr lang="en-US" sz="1000" dirty="0">
                <a:solidFill>
                  <a:srgbClr val="5B6B7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= 채널별 컬럼 3개 축약 표기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2026-07-21T00:32:28Z</dcterms:created>
  <dcterms:modified xsi:type="dcterms:W3CDTF">2026-07-21T00:32:28Z</dcterms:modified>
</cp:coreProperties>
</file>